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0" r:id="rId4"/>
    <p:sldId id="260" r:id="rId5"/>
    <p:sldId id="259" r:id="rId6"/>
    <p:sldId id="258" r:id="rId7"/>
    <p:sldId id="269" r:id="rId8"/>
    <p:sldId id="261" r:id="rId9"/>
    <p:sldId id="266" r:id="rId10"/>
    <p:sldId id="267" r:id="rId11"/>
    <p:sldId id="263" r:id="rId12"/>
    <p:sldId id="264" r:id="rId13"/>
    <p:sldId id="265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4" autoAdjust="0"/>
    <p:restoredTop sz="86430" autoAdjust="0"/>
  </p:normalViewPr>
  <p:slideViewPr>
    <p:cSldViewPr snapToGrid="0" snapToObjects="1">
      <p:cViewPr varScale="1">
        <p:scale>
          <a:sx n="68" d="100"/>
          <a:sy n="68" d="100"/>
        </p:scale>
        <p:origin x="60" y="2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3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04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69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8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8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840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1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0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454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9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12A16-923D-7D4C-8619-314B94850933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249D3-ECE6-EA4E-BCAF-9F908F44E4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1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3.ouhsc.edu/pathology/careers/clin-lab12a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631AC3-A7C8-6B44-A1DC-505DAF20F1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2773" y="1447357"/>
            <a:ext cx="8389087" cy="854080"/>
          </a:xfrm>
          <a:prstGeom prst="rect">
            <a:avLst/>
          </a:prstGeom>
          <a:gradFill flip="none" rotWithShape="1">
            <a:gsLst>
              <a:gs pos="80000">
                <a:schemeClr val="accent2">
                  <a:lumMod val="60000"/>
                  <a:lumOff val="40000"/>
                </a:schemeClr>
              </a:gs>
              <a:gs pos="0">
                <a:schemeClr val="bg1"/>
              </a:gs>
              <a:gs pos="90000">
                <a:schemeClr val="bg1">
                  <a:lumMod val="85000"/>
                </a:schemeClr>
              </a:gs>
              <a:gs pos="97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Arena of Liquid Biopsy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00613-A33B-7E4E-9E12-E316842A5676}"/>
              </a:ext>
            </a:extLst>
          </p:cNvPr>
          <p:cNvSpPr txBox="1"/>
          <p:nvPr/>
        </p:nvSpPr>
        <p:spPr>
          <a:xfrm>
            <a:off x="2030819" y="2392325"/>
            <a:ext cx="4582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From CEA to Complexomics, and How to Get There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A44F5-D8CB-8E44-BAE9-3A43D18827E7}"/>
              </a:ext>
            </a:extLst>
          </p:cNvPr>
          <p:cNvSpPr txBox="1"/>
          <p:nvPr/>
        </p:nvSpPr>
        <p:spPr>
          <a:xfrm>
            <a:off x="212650" y="5443869"/>
            <a:ext cx="5209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Mark A. Watson, MD, PhD</a:t>
            </a:r>
          </a:p>
          <a:p>
            <a:r>
              <a:rPr lang="en-US" dirty="0"/>
              <a:t>Assoc. Professor, Pathology and Immunology</a:t>
            </a:r>
          </a:p>
          <a:p>
            <a:r>
              <a:rPr lang="en-US" dirty="0"/>
              <a:t>Div. Of Laboratory and Genomic Medicine</a:t>
            </a:r>
          </a:p>
          <a:p>
            <a:r>
              <a:rPr lang="en-US" dirty="0"/>
              <a:t>Washington University School of Medicine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F44B27-2494-5143-BE4C-9FF186D418A1}"/>
              </a:ext>
            </a:extLst>
          </p:cNvPr>
          <p:cNvSpPr txBox="1"/>
          <p:nvPr/>
        </p:nvSpPr>
        <p:spPr>
          <a:xfrm>
            <a:off x="6511332" y="5868238"/>
            <a:ext cx="235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** No conflicts of interest to disclose</a:t>
            </a:r>
          </a:p>
        </p:txBody>
      </p:sp>
    </p:spTree>
    <p:extLst>
      <p:ext uri="{BB962C8B-B14F-4D97-AF65-F5344CB8AC3E}">
        <p14:creationId xmlns:p14="http://schemas.microsoft.com/office/powerpoint/2010/main" val="182912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9F1-F4D6-4A46-8556-94E86BD046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7713" y="330938"/>
            <a:ext cx="7293933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Documenting Pre-analytical Variability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01C6D3-6C21-A848-9D45-E014C1EB8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70" y="819593"/>
            <a:ext cx="3424629" cy="87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565656">
                      <a:alpha val="50999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SPREC- </a:t>
            </a:r>
            <a:r>
              <a:rPr lang="en-US" sz="1400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(Standard PREanalytical Coding of Biospecimens)</a:t>
            </a:r>
          </a:p>
        </p:txBody>
      </p:sp>
      <p:pic>
        <p:nvPicPr>
          <p:cNvPr id="6" name="Picture 3" descr="SPREC">
            <a:extLst>
              <a:ext uri="{FF2B5EF4-FFF2-40B4-BE49-F238E27FC236}">
                <a16:creationId xmlns:a16="http://schemas.microsoft.com/office/drawing/2014/main" id="{8E2786D6-CFE3-DE4D-8C17-F753D28D8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616148"/>
            <a:ext cx="1694339" cy="312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Plasma specimen description">
            <a:extLst>
              <a:ext uri="{FF2B5EF4-FFF2-40B4-BE49-F238E27FC236}">
                <a16:creationId xmlns:a16="http://schemas.microsoft.com/office/drawing/2014/main" id="{F0611E54-A5F2-1146-A169-D03FCA169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6" y="4743759"/>
            <a:ext cx="3454066" cy="150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7B045FCC-14F5-234A-9A4B-513FD748C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59" y="6134846"/>
            <a:ext cx="37830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i="1" dirty="0"/>
              <a:t>Cancer Epidemiol Biomarkers Prev</a:t>
            </a:r>
            <a:r>
              <a:rPr lang="en-US" altLang="en-US" sz="1200" dirty="0"/>
              <a:t> 2010, </a:t>
            </a:r>
            <a:r>
              <a:rPr lang="en-US" altLang="en-US" sz="1200" i="1" dirty="0"/>
              <a:t>19; </a:t>
            </a:r>
            <a:r>
              <a:rPr lang="en-US" altLang="en-US" sz="1200" dirty="0"/>
              <a:t>1004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62E9274-C914-DA4F-89C8-893E71C4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535" y="944348"/>
            <a:ext cx="3682647" cy="62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565656">
                      <a:alpha val="50999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2000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BRISQ- </a:t>
            </a:r>
            <a:r>
              <a:rPr lang="en-US" sz="1400" b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(Biospecimen Reporting for Improved Study Quality)</a:t>
            </a:r>
          </a:p>
        </p:txBody>
      </p:sp>
      <p:pic>
        <p:nvPicPr>
          <p:cNvPr id="10" name="Picture 3" descr="BRISQ">
            <a:extLst>
              <a:ext uri="{FF2B5EF4-FFF2-40B4-BE49-F238E27FC236}">
                <a16:creationId xmlns:a16="http://schemas.microsoft.com/office/drawing/2014/main" id="{4F5A9880-B7D7-7342-826A-72908E835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270" y="1648992"/>
            <a:ext cx="2890093" cy="310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BEA9B39D-3371-534A-9924-E82450B2C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168" y="4700964"/>
            <a:ext cx="3565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200" i="1" dirty="0"/>
              <a:t>J Proteome Res.</a:t>
            </a:r>
            <a:r>
              <a:rPr lang="it-IT" altLang="en-US" sz="1200" dirty="0"/>
              <a:t>, 2011; 10(8): 3429–3438.</a:t>
            </a:r>
            <a:endParaRPr lang="en-US" altLang="en-US" sz="1200" dirty="0"/>
          </a:p>
        </p:txBody>
      </p:sp>
      <p:pic>
        <p:nvPicPr>
          <p:cNvPr id="2" name="Picture 1" descr="Biorepositories &amp; Biospeciment Research Branch">
            <a:extLst>
              <a:ext uri="{FF2B5EF4-FFF2-40B4-BE49-F238E27FC236}">
                <a16:creationId xmlns:a16="http://schemas.microsoft.com/office/drawing/2014/main" id="{4A681F58-A6E5-DE43-9640-F7E0A498C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39" y="5099534"/>
            <a:ext cx="4816550" cy="245140"/>
          </a:xfrm>
          <a:prstGeom prst="rect">
            <a:avLst/>
          </a:prstGeom>
        </p:spPr>
      </p:pic>
      <p:pic>
        <p:nvPicPr>
          <p:cNvPr id="11" name="Picture 10" descr="Biospecimen Research Database">
            <a:extLst>
              <a:ext uri="{FF2B5EF4-FFF2-40B4-BE49-F238E27FC236}">
                <a16:creationId xmlns:a16="http://schemas.microsoft.com/office/drawing/2014/main" id="{CAEE9151-E2E4-3241-A01B-C0B7E8A22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593" y="5331008"/>
            <a:ext cx="2403106" cy="133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64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E904E6-DDCD-2042-89CF-890E8DA2A35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7714" y="330938"/>
            <a:ext cx="734260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WUSTL Women’s Health Repository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B375A-6966-E74A-8213-2B212BAD1FC5}"/>
              </a:ext>
            </a:extLst>
          </p:cNvPr>
          <p:cNvSpPr txBox="1"/>
          <p:nvPr/>
        </p:nvSpPr>
        <p:spPr>
          <a:xfrm>
            <a:off x="325821" y="714704"/>
            <a:ext cx="148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PI:  G. Colditz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292B8-ABD9-AC45-8EDB-B3A2B3688A1F}"/>
              </a:ext>
            </a:extLst>
          </p:cNvPr>
          <p:cNvSpPr txBox="1"/>
          <p:nvPr/>
        </p:nvSpPr>
        <p:spPr>
          <a:xfrm>
            <a:off x="294289" y="1103586"/>
            <a:ext cx="7388772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Recruited 12,288 women from 2008-2012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Baseline collection of plasma and PBL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121,166 sample aliquots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EHR clinical data follow-up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Routine screening mammograms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Incident benign biopsy and malignant tumor tissues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Median Age 54.8 years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26.7% African American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Average 9.7 years follow-up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272 (2.2%) incident malignancies at 10 years; 116 in situ lesions </a:t>
            </a:r>
          </a:p>
        </p:txBody>
      </p:sp>
      <p:pic>
        <p:nvPicPr>
          <p:cNvPr id="7" name="Picture 6" descr="Antecedent biomarker discovery">
            <a:extLst>
              <a:ext uri="{FF2B5EF4-FFF2-40B4-BE49-F238E27FC236}">
                <a16:creationId xmlns:a16="http://schemas.microsoft.com/office/drawing/2014/main" id="{05F38C2D-C256-1445-A5FB-DFDD76F0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681" y="1124607"/>
            <a:ext cx="2547586" cy="17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E904E6-DDCD-2042-89CF-890E8DA2A35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7714" y="330938"/>
            <a:ext cx="734260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NCI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26B6FD-86EF-7644-8D33-FB32737E7384}"/>
              </a:ext>
            </a:extLst>
          </p:cNvPr>
          <p:cNvSpPr txBox="1"/>
          <p:nvPr/>
        </p:nvSpPr>
        <p:spPr>
          <a:xfrm>
            <a:off x="756744" y="893378"/>
            <a:ext cx="67371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EDRN Biospecimen Reference 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Multiple Cancer 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100-900 patient cohorts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Serum, Plasma, (Tissue)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Specimen Resource Locator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NCTN Biospecimen Resource</a:t>
            </a:r>
          </a:p>
        </p:txBody>
      </p:sp>
      <p:pic>
        <p:nvPicPr>
          <p:cNvPr id="3" name="Picture 2" descr="Specimen Resource Locator screenshot">
            <a:extLst>
              <a:ext uri="{FF2B5EF4-FFF2-40B4-BE49-F238E27FC236}">
                <a16:creationId xmlns:a16="http://schemas.microsoft.com/office/drawing/2014/main" id="{E3D5F87B-CC66-6745-AECE-7295AB2D0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142"/>
          <a:stretch/>
        </p:blipFill>
        <p:spPr>
          <a:xfrm>
            <a:off x="1145628" y="2422041"/>
            <a:ext cx="4099035" cy="1719795"/>
          </a:xfrm>
          <a:prstGeom prst="rect">
            <a:avLst/>
          </a:prstGeom>
        </p:spPr>
      </p:pic>
      <p:pic>
        <p:nvPicPr>
          <p:cNvPr id="5" name="Picture 4" descr="NCTN Navigator screenshot">
            <a:extLst>
              <a:ext uri="{FF2B5EF4-FFF2-40B4-BE49-F238E27FC236}">
                <a16:creationId xmlns:a16="http://schemas.microsoft.com/office/drawing/2014/main" id="{FFD64155-6547-BC48-AF01-163DE74B8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43"/>
          <a:stretch/>
        </p:blipFill>
        <p:spPr>
          <a:xfrm>
            <a:off x="1103588" y="4582117"/>
            <a:ext cx="4537418" cy="208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17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75EF84-D2DC-4C66-8035-F77A624CB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/>
              <a:t>ALLIANCE A212102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904E6-DDCD-2042-89CF-890E8DA2A350}"/>
              </a:ext>
            </a:extLst>
          </p:cNvPr>
          <p:cNvSpPr txBox="1"/>
          <p:nvPr/>
        </p:nvSpPr>
        <p:spPr>
          <a:xfrm>
            <a:off x="297714" y="330938"/>
            <a:ext cx="7342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 A212102</a:t>
            </a:r>
          </a:p>
          <a:p>
            <a:r>
              <a:rPr lang="en-US" b="1" i="1" cap="small" dirty="0"/>
              <a:t>Blinded Reference Set for Multicancer Early Detection Blood Tests</a:t>
            </a:r>
          </a:p>
          <a:p>
            <a:r>
              <a:rPr lang="en-US" b="1" i="1" cap="small" dirty="0"/>
              <a:t>M. Wood; M. Liu</a:t>
            </a:r>
            <a:endParaRPr lang="en-US" i="1" cap="small" dirty="0"/>
          </a:p>
        </p:txBody>
      </p:sp>
      <p:pic>
        <p:nvPicPr>
          <p:cNvPr id="10242" name="Picture 2" descr="Alliance for Clinical Trials in Oncology">
            <a:extLst>
              <a:ext uri="{FF2B5EF4-FFF2-40B4-BE49-F238E27FC236}">
                <a16:creationId xmlns:a16="http://schemas.microsoft.com/office/drawing/2014/main" id="{A55948C7-7106-8849-B146-1E4FF9356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075" y="242832"/>
            <a:ext cx="1986422" cy="8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AB3881-4C8A-F94C-A441-31108022949F}"/>
              </a:ext>
            </a:extLst>
          </p:cNvPr>
          <p:cNvSpPr txBox="1"/>
          <p:nvPr/>
        </p:nvSpPr>
        <p:spPr>
          <a:xfrm>
            <a:off x="472966" y="1702676"/>
            <a:ext cx="81350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Primary Objective-  To provide a blinded reference set of cancer vs. non-cancer blood samples that will be used to validate assays for inclusion in a prospective clinical trial focused on utility of blood-based multi-cancer early detection.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Utilizes existing NCTN infrastructure to manage recruitment, and sample and data collection across numerous network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1,000 patients with a confirmed histological diagnosis of any 1 of 19 tumor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1,000 healthy controls with no history of malignancy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 x 10 ml of blood in Streck BCT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Collection at baseline and (optional) 12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model for future resource creation</a:t>
            </a:r>
          </a:p>
        </p:txBody>
      </p:sp>
    </p:spTree>
    <p:extLst>
      <p:ext uri="{BB962C8B-B14F-4D97-AF65-F5344CB8AC3E}">
        <p14:creationId xmlns:p14="http://schemas.microsoft.com/office/powerpoint/2010/main" val="3669602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D6395D-3D3E-D546-AAA3-93F1910571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7714" y="330938"/>
            <a:ext cx="7342606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362E5-2261-4744-A35A-C804FDC0023F}"/>
              </a:ext>
            </a:extLst>
          </p:cNvPr>
          <p:cNvSpPr txBox="1"/>
          <p:nvPr/>
        </p:nvSpPr>
        <p:spPr>
          <a:xfrm>
            <a:off x="472966" y="1401226"/>
            <a:ext cx="813500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Liquid biopsy is a critical tool for the long-term management of many cancer patients, akin to those </a:t>
            </a:r>
            <a:r>
              <a:rPr lang="en-US" sz="2000"/>
              <a:t>used in </a:t>
            </a:r>
            <a:r>
              <a:rPr lang="en-US" sz="2000" dirty="0"/>
              <a:t>other chronic health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technologies are creating increasingly sophisticated biomarker assay platforms; opportunities and challenges for controlled comparisons and integrations across multi-modal assays exist.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Equally important to the biomarkers and the technologies that support their implementation, is robust access to biospecimens and data for statistically defensible  validation studies.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Academic, investigative consortiums are critical to realize opportunities for assay integration and creation of need validation resources. </a:t>
            </a:r>
          </a:p>
        </p:txBody>
      </p:sp>
    </p:spTree>
    <p:extLst>
      <p:ext uri="{BB962C8B-B14F-4D97-AF65-F5344CB8AC3E}">
        <p14:creationId xmlns:p14="http://schemas.microsoft.com/office/powerpoint/2010/main" val="2612767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B43272-FCC6-FE45-9CD1-B45F9F4677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7714" y="330938"/>
            <a:ext cx="4901608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Liquid Biopsy in the Continuum of Cancer Care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A8AFE-CC9D-6B43-A587-9A705C68D0BB}"/>
              </a:ext>
            </a:extLst>
          </p:cNvPr>
          <p:cNvSpPr txBox="1"/>
          <p:nvPr/>
        </p:nvSpPr>
        <p:spPr>
          <a:xfrm>
            <a:off x="396240" y="1330960"/>
            <a:ext cx="8290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Early detection decreases cancer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Targeted (expensive) therapies require repeated companion diagnostic assays- often from inaccessible solid tumor sites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Effective primary treatment renders many malignancies a disease requiring </a:t>
            </a:r>
            <a:r>
              <a:rPr lang="en-US" sz="2000" b="1" u="sng" dirty="0"/>
              <a:t>on-going surveillance</a:t>
            </a:r>
            <a:r>
              <a:rPr lang="en-US" sz="2000" dirty="0"/>
              <a:t>- </a:t>
            </a:r>
            <a:r>
              <a:rPr lang="en-US" sz="2000" b="1" dirty="0"/>
              <a:t>for clinically occult progression</a:t>
            </a:r>
            <a:endParaRPr lang="en-US" sz="2000" b="1" u="sng" dirty="0"/>
          </a:p>
        </p:txBody>
      </p:sp>
      <p:cxnSp>
        <p:nvCxnSpPr>
          <p:cNvPr id="7" name="Straight Arrow Connector 6" descr="Arrow pointing to the right">
            <a:extLst>
              <a:ext uri="{FF2B5EF4-FFF2-40B4-BE49-F238E27FC236}">
                <a16:creationId xmlns:a16="http://schemas.microsoft.com/office/drawing/2014/main" id="{8E9079FA-4EC3-144B-8830-D3BA7436A516}"/>
              </a:ext>
            </a:extLst>
          </p:cNvPr>
          <p:cNvCxnSpPr>
            <a:cxnSpLocks/>
          </p:cNvCxnSpPr>
          <p:nvPr/>
        </p:nvCxnSpPr>
        <p:spPr>
          <a:xfrm>
            <a:off x="797441" y="3802203"/>
            <a:ext cx="7123814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riangle 8" descr="Grey triangle">
            <a:extLst>
              <a:ext uri="{FF2B5EF4-FFF2-40B4-BE49-F238E27FC236}">
                <a16:creationId xmlns:a16="http://schemas.microsoft.com/office/drawing/2014/main" id="{28B11880-8B12-6141-A7BF-9F1C1E28FC17}"/>
              </a:ext>
            </a:extLst>
          </p:cNvPr>
          <p:cNvSpPr/>
          <p:nvPr/>
        </p:nvSpPr>
        <p:spPr>
          <a:xfrm>
            <a:off x="606056" y="3961692"/>
            <a:ext cx="499730" cy="43080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62E09-2BC8-D94F-92B3-5AA05FA506C8}"/>
              </a:ext>
            </a:extLst>
          </p:cNvPr>
          <p:cNvSpPr txBox="1"/>
          <p:nvPr/>
        </p:nvSpPr>
        <p:spPr>
          <a:xfrm>
            <a:off x="350875" y="4408259"/>
            <a:ext cx="1190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Screening and  Early Detection</a:t>
            </a:r>
          </a:p>
        </p:txBody>
      </p:sp>
      <p:sp>
        <p:nvSpPr>
          <p:cNvPr id="11" name="Triangle 10" descr="Grey triangle">
            <a:extLst>
              <a:ext uri="{FF2B5EF4-FFF2-40B4-BE49-F238E27FC236}">
                <a16:creationId xmlns:a16="http://schemas.microsoft.com/office/drawing/2014/main" id="{977B1E49-EA71-C64D-95E8-A24C55FF7B24}"/>
              </a:ext>
            </a:extLst>
          </p:cNvPr>
          <p:cNvSpPr/>
          <p:nvPr/>
        </p:nvSpPr>
        <p:spPr>
          <a:xfrm>
            <a:off x="2184150" y="3961692"/>
            <a:ext cx="499730" cy="43080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A811D-D87F-4A4B-843C-BE998864A5AF}"/>
              </a:ext>
            </a:extLst>
          </p:cNvPr>
          <p:cNvSpPr txBox="1"/>
          <p:nvPr/>
        </p:nvSpPr>
        <p:spPr>
          <a:xfrm>
            <a:off x="1874853" y="4408259"/>
            <a:ext cx="119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Precision Diagnosis</a:t>
            </a:r>
          </a:p>
        </p:txBody>
      </p:sp>
      <p:sp>
        <p:nvSpPr>
          <p:cNvPr id="13" name="Triangle 12" descr="Grey triangle">
            <a:extLst>
              <a:ext uri="{FF2B5EF4-FFF2-40B4-BE49-F238E27FC236}">
                <a16:creationId xmlns:a16="http://schemas.microsoft.com/office/drawing/2014/main" id="{7FB8DFDC-E29D-9546-A251-7690F9C897CF}"/>
              </a:ext>
            </a:extLst>
          </p:cNvPr>
          <p:cNvSpPr/>
          <p:nvPr/>
        </p:nvSpPr>
        <p:spPr>
          <a:xfrm>
            <a:off x="3565355" y="3961692"/>
            <a:ext cx="499730" cy="43080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89B6B8-AD2C-9F43-A41C-AF94D1735CCA}"/>
              </a:ext>
            </a:extLst>
          </p:cNvPr>
          <p:cNvSpPr txBox="1"/>
          <p:nvPr/>
        </p:nvSpPr>
        <p:spPr>
          <a:xfrm>
            <a:off x="3126048" y="4408259"/>
            <a:ext cx="1424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Therapeutic Response</a:t>
            </a:r>
          </a:p>
        </p:txBody>
      </p:sp>
      <p:sp>
        <p:nvSpPr>
          <p:cNvPr id="15" name="Triangle 14" descr="Grey triangle">
            <a:extLst>
              <a:ext uri="{FF2B5EF4-FFF2-40B4-BE49-F238E27FC236}">
                <a16:creationId xmlns:a16="http://schemas.microsoft.com/office/drawing/2014/main" id="{0AE981CC-656C-6747-9DC9-16ED38BE9580}"/>
              </a:ext>
            </a:extLst>
          </p:cNvPr>
          <p:cNvSpPr/>
          <p:nvPr/>
        </p:nvSpPr>
        <p:spPr>
          <a:xfrm>
            <a:off x="4932040" y="3961692"/>
            <a:ext cx="499730" cy="43080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AFE85-9C19-F841-881D-425381ADFB64}"/>
              </a:ext>
            </a:extLst>
          </p:cNvPr>
          <p:cNvSpPr txBox="1"/>
          <p:nvPr/>
        </p:nvSpPr>
        <p:spPr>
          <a:xfrm>
            <a:off x="4572000" y="4408259"/>
            <a:ext cx="1424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Monitoring Remission</a:t>
            </a:r>
          </a:p>
        </p:txBody>
      </p:sp>
      <p:sp>
        <p:nvSpPr>
          <p:cNvPr id="17" name="Triangle 16" descr="Grey triangle">
            <a:extLst>
              <a:ext uri="{FF2B5EF4-FFF2-40B4-BE49-F238E27FC236}">
                <a16:creationId xmlns:a16="http://schemas.microsoft.com/office/drawing/2014/main" id="{0C4AE5CC-B40E-0440-889B-5B03477D0A99}"/>
              </a:ext>
            </a:extLst>
          </p:cNvPr>
          <p:cNvSpPr/>
          <p:nvPr/>
        </p:nvSpPr>
        <p:spPr>
          <a:xfrm>
            <a:off x="6516216" y="3961692"/>
            <a:ext cx="499730" cy="43080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F5253E-1509-7645-BA88-99C90A37FF11}"/>
              </a:ext>
            </a:extLst>
          </p:cNvPr>
          <p:cNvSpPr txBox="1"/>
          <p:nvPr/>
        </p:nvSpPr>
        <p:spPr>
          <a:xfrm>
            <a:off x="6228184" y="4408259"/>
            <a:ext cx="1190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Relapse Precision Diagnosis</a:t>
            </a:r>
          </a:p>
        </p:txBody>
      </p:sp>
      <p:pic>
        <p:nvPicPr>
          <p:cNvPr id="1026" name="Picture 2" descr="4,344 Pregnancy Test Illustrations &amp;amp; Clip Art - iStock">
            <a:extLst>
              <a:ext uri="{FF2B5EF4-FFF2-40B4-BE49-F238E27FC236}">
                <a16:creationId xmlns:a16="http://schemas.microsoft.com/office/drawing/2014/main" id="{05B6D717-B4F8-044C-ABBF-84F2403BD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t="16062" r="11286" b="64573"/>
          <a:stretch/>
        </p:blipFill>
        <p:spPr bwMode="auto">
          <a:xfrm rot="5400000">
            <a:off x="278015" y="5855250"/>
            <a:ext cx="1200936" cy="20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ientific instrument">
            <a:extLst>
              <a:ext uri="{FF2B5EF4-FFF2-40B4-BE49-F238E27FC236}">
                <a16:creationId xmlns:a16="http://schemas.microsoft.com/office/drawing/2014/main" id="{536493FE-75F1-A246-BBCD-54038870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585" y="5400158"/>
            <a:ext cx="1500259" cy="10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Touch® Ultra® 2 | Blood Glucose Meter | OneTouch®">
            <a:extLst>
              <a:ext uri="{FF2B5EF4-FFF2-40B4-BE49-F238E27FC236}">
                <a16:creationId xmlns:a16="http://schemas.microsoft.com/office/drawing/2014/main" id="{1B570590-9ECC-154B-AAFF-F6FEE4B39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9" t="7442" r="24365" b="10853"/>
          <a:stretch/>
        </p:blipFill>
        <p:spPr bwMode="auto">
          <a:xfrm>
            <a:off x="4114800" y="5325730"/>
            <a:ext cx="712402" cy="113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5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B43272-FCC6-FE45-9CD1-B45F9F4677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7713" y="330938"/>
            <a:ext cx="863527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Evolving Complexity in Liquid Biopsy Assays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D6DD3-E9AA-724B-BA03-D5EBC9865A0B}"/>
              </a:ext>
            </a:extLst>
          </p:cNvPr>
          <p:cNvSpPr txBox="1"/>
          <p:nvPr/>
        </p:nvSpPr>
        <p:spPr>
          <a:xfrm>
            <a:off x="396240" y="1537397"/>
            <a:ext cx="184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Single Biomarker Assays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6B21F-F5C3-4F43-A572-6E982A2B16EE}"/>
              </a:ext>
            </a:extLst>
          </p:cNvPr>
          <p:cNvSpPr txBox="1"/>
          <p:nvPr/>
        </p:nvSpPr>
        <p:spPr>
          <a:xfrm>
            <a:off x="803198" y="2436080"/>
            <a:ext cx="1034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CEA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CA14.3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PSA</a:t>
            </a:r>
          </a:p>
        </p:txBody>
      </p:sp>
      <p:sp>
        <p:nvSpPr>
          <p:cNvPr id="5" name="Notched Right Arrow 4" descr="Arrow pointing to the right">
            <a:extLst>
              <a:ext uri="{FF2B5EF4-FFF2-40B4-BE49-F238E27FC236}">
                <a16:creationId xmlns:a16="http://schemas.microsoft.com/office/drawing/2014/main" id="{8E56BB94-CD76-8B4E-BC1A-6A2A93B62C57}"/>
              </a:ext>
            </a:extLst>
          </p:cNvPr>
          <p:cNvSpPr/>
          <p:nvPr/>
        </p:nvSpPr>
        <p:spPr>
          <a:xfrm>
            <a:off x="2478461" y="1709836"/>
            <a:ext cx="361741" cy="30145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D81D7-6E0D-194F-8ABE-47FA4D23F830}"/>
              </a:ext>
            </a:extLst>
          </p:cNvPr>
          <p:cNvSpPr txBox="1"/>
          <p:nvPr/>
        </p:nvSpPr>
        <p:spPr>
          <a:xfrm>
            <a:off x="3073526" y="1537397"/>
            <a:ext cx="184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Homotypic Biomarker Panels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E692E9-3C84-3641-833E-81A9C98AA5B7}"/>
              </a:ext>
            </a:extLst>
          </p:cNvPr>
          <p:cNvSpPr txBox="1"/>
          <p:nvPr/>
        </p:nvSpPr>
        <p:spPr>
          <a:xfrm>
            <a:off x="3175279" y="2436080"/>
            <a:ext cx="165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4Kscore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ctDNA panels</a:t>
            </a:r>
          </a:p>
        </p:txBody>
      </p:sp>
      <p:sp>
        <p:nvSpPr>
          <p:cNvPr id="25" name="Notched Right Arrow 24" descr="Arrow pointing to the right">
            <a:extLst>
              <a:ext uri="{FF2B5EF4-FFF2-40B4-BE49-F238E27FC236}">
                <a16:creationId xmlns:a16="http://schemas.microsoft.com/office/drawing/2014/main" id="{BB1D35F4-336C-CC48-AFDE-006DD28000B8}"/>
              </a:ext>
            </a:extLst>
          </p:cNvPr>
          <p:cNvSpPr/>
          <p:nvPr/>
        </p:nvSpPr>
        <p:spPr>
          <a:xfrm>
            <a:off x="5292000" y="1709836"/>
            <a:ext cx="361741" cy="30145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8C6FF6-FCBF-4440-A4EB-FB118C5F6338}"/>
              </a:ext>
            </a:extLst>
          </p:cNvPr>
          <p:cNvSpPr txBox="1"/>
          <p:nvPr/>
        </p:nvSpPr>
        <p:spPr>
          <a:xfrm>
            <a:off x="5938576" y="1537397"/>
            <a:ext cx="1848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Multicomponent Testing Strategies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5232B2-A994-604A-BE88-96255022C3FE}"/>
              </a:ext>
            </a:extLst>
          </p:cNvPr>
          <p:cNvSpPr txBox="1"/>
          <p:nvPr/>
        </p:nvSpPr>
        <p:spPr>
          <a:xfrm>
            <a:off x="5526594" y="2436080"/>
            <a:ext cx="2672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ctDNA + Protein </a:t>
            </a:r>
            <a:r>
              <a:rPr lang="en-US" sz="1100" dirty="0">
                <a:solidFill>
                  <a:srgbClr val="C00000"/>
                </a:solidFill>
              </a:rPr>
              <a:t>(</a:t>
            </a:r>
            <a:r>
              <a:rPr lang="en-US" sz="1000" dirty="0">
                <a:solidFill>
                  <a:srgbClr val="C00000"/>
                </a:solidFill>
              </a:rPr>
              <a:t>CancerSEEK)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ctDNA + CTC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CTC + Exosomes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A8AFE-CC9D-6B43-A587-9A705C68D0BB}"/>
              </a:ext>
            </a:extLst>
          </p:cNvPr>
          <p:cNvSpPr txBox="1"/>
          <p:nvPr/>
        </p:nvSpPr>
        <p:spPr>
          <a:xfrm>
            <a:off x="396240" y="4275128"/>
            <a:ext cx="8290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Expansive understanding of cancer biology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New technologies for detecting rare analytes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Novel bioinformatic (AI) approaches to synergize disparate data types</a:t>
            </a:r>
          </a:p>
          <a:p>
            <a:r>
              <a:rPr lang="en-US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Challenges to create integrative testing platforms</a:t>
            </a:r>
          </a:p>
        </p:txBody>
      </p:sp>
    </p:spTree>
    <p:extLst>
      <p:ext uri="{BB962C8B-B14F-4D97-AF65-F5344CB8AC3E}">
        <p14:creationId xmlns:p14="http://schemas.microsoft.com/office/powerpoint/2010/main" val="90646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18BE1AFD-2488-0B40-88AB-CCD8EE138FE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1956" y="152519"/>
            <a:ext cx="8656717" cy="13849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CTCs:  Populations of complex packets of diagnostic information that mediate malignant progression</a:t>
            </a:r>
          </a:p>
        </p:txBody>
      </p:sp>
      <p:grpSp>
        <p:nvGrpSpPr>
          <p:cNvPr id="5" name="Group 4" descr="Capture / Enrichment">
            <a:extLst>
              <a:ext uri="{FF2B5EF4-FFF2-40B4-BE49-F238E27FC236}">
                <a16:creationId xmlns:a16="http://schemas.microsoft.com/office/drawing/2014/main" id="{88026801-AC2E-4F01-A7D3-7047CA682153}"/>
              </a:ext>
            </a:extLst>
          </p:cNvPr>
          <p:cNvGrpSpPr/>
          <p:nvPr/>
        </p:nvGrpSpPr>
        <p:grpSpPr>
          <a:xfrm>
            <a:off x="89277" y="1881351"/>
            <a:ext cx="3053963" cy="2219155"/>
            <a:chOff x="89277" y="1881351"/>
            <a:chExt cx="3053963" cy="2219155"/>
          </a:xfrm>
        </p:grpSpPr>
        <p:pic>
          <p:nvPicPr>
            <p:cNvPr id="22" name="Picture 21" descr="CTCs">
              <a:extLst>
                <a:ext uri="{FF2B5EF4-FFF2-40B4-BE49-F238E27FC236}">
                  <a16:creationId xmlns:a16="http://schemas.microsoft.com/office/drawing/2014/main" id="{8AE80E14-5D37-524F-B773-885BC177B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277" y="2165130"/>
              <a:ext cx="1065665" cy="129277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8F287B-0381-514B-B9D2-DC56D04A3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159" y="1881351"/>
              <a:ext cx="1966081" cy="18329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98E4F5-17A1-F148-95E9-45FDFF92AB23}"/>
                </a:ext>
              </a:extLst>
            </p:cNvPr>
            <p:cNvSpPr txBox="1"/>
            <p:nvPr/>
          </p:nvSpPr>
          <p:spPr>
            <a:xfrm>
              <a:off x="504496" y="3731174"/>
              <a:ext cx="2238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Capture / Enrichment</a:t>
              </a:r>
            </a:p>
          </p:txBody>
        </p:sp>
      </p:grpSp>
      <p:sp>
        <p:nvSpPr>
          <p:cNvPr id="28" name="Notched Right Arrow 27" descr="Arrow pointing down">
            <a:extLst>
              <a:ext uri="{FF2B5EF4-FFF2-40B4-BE49-F238E27FC236}">
                <a16:creationId xmlns:a16="http://schemas.microsoft.com/office/drawing/2014/main" id="{9CDCCB2D-90A8-F641-9110-14DC6AF142EC}"/>
              </a:ext>
            </a:extLst>
          </p:cNvPr>
          <p:cNvSpPr/>
          <p:nvPr/>
        </p:nvSpPr>
        <p:spPr>
          <a:xfrm rot="5400000">
            <a:off x="2552265" y="3845481"/>
            <a:ext cx="629412" cy="44143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 descr="Dissection or Release">
            <a:extLst>
              <a:ext uri="{FF2B5EF4-FFF2-40B4-BE49-F238E27FC236}">
                <a16:creationId xmlns:a16="http://schemas.microsoft.com/office/drawing/2014/main" id="{24853A38-9E4F-452A-AB51-11560CCD2327}"/>
              </a:ext>
            </a:extLst>
          </p:cNvPr>
          <p:cNvGrpSpPr/>
          <p:nvPr/>
        </p:nvGrpSpPr>
        <p:grpSpPr>
          <a:xfrm>
            <a:off x="1474091" y="4445875"/>
            <a:ext cx="2238703" cy="1584705"/>
            <a:chOff x="1474091" y="4445875"/>
            <a:chExt cx="2238703" cy="158470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88C3431-DD59-FA45-A330-1D98CBF0C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7681" y="4445875"/>
              <a:ext cx="1193415" cy="116007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3D40C9-5A06-0345-B50A-D644DB26CBE8}"/>
                </a:ext>
              </a:extLst>
            </p:cNvPr>
            <p:cNvSpPr txBox="1"/>
            <p:nvPr/>
          </p:nvSpPr>
          <p:spPr>
            <a:xfrm>
              <a:off x="1474091" y="5661248"/>
              <a:ext cx="2238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Dissection or Release</a:t>
              </a:r>
            </a:p>
          </p:txBody>
        </p:sp>
      </p:grpSp>
      <p:sp>
        <p:nvSpPr>
          <p:cNvPr id="24" name="Notched Right Arrow 23" descr="Arrow pointing right">
            <a:extLst>
              <a:ext uri="{FF2B5EF4-FFF2-40B4-BE49-F238E27FC236}">
                <a16:creationId xmlns:a16="http://schemas.microsoft.com/office/drawing/2014/main" id="{4CA82F68-0D29-1345-9E92-73C9A87169CB}"/>
              </a:ext>
            </a:extLst>
          </p:cNvPr>
          <p:cNvSpPr/>
          <p:nvPr/>
        </p:nvSpPr>
        <p:spPr>
          <a:xfrm>
            <a:off x="3247697" y="2585545"/>
            <a:ext cx="409903" cy="44143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 descr="IHC / ISH Multi-marker assessment">
            <a:extLst>
              <a:ext uri="{FF2B5EF4-FFF2-40B4-BE49-F238E27FC236}">
                <a16:creationId xmlns:a16="http://schemas.microsoft.com/office/drawing/2014/main" id="{277C245F-D6C1-49EE-8DF9-E07CB8E7FBF3}"/>
              </a:ext>
            </a:extLst>
          </p:cNvPr>
          <p:cNvGrpSpPr/>
          <p:nvPr/>
        </p:nvGrpSpPr>
        <p:grpSpPr>
          <a:xfrm>
            <a:off x="3193976" y="1339068"/>
            <a:ext cx="2238703" cy="2937766"/>
            <a:chOff x="3193976" y="1339068"/>
            <a:chExt cx="2238703" cy="2937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16C0134-EAB6-AD47-BD09-57B0A64DC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7083" y="1339068"/>
              <a:ext cx="1235841" cy="107918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F4EC9A-D491-4A4E-8E24-DFA0856AE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8690" y="2467613"/>
              <a:ext cx="1275255" cy="11627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1DF2D6-0BE1-0446-9456-4B77FA60E156}"/>
                </a:ext>
              </a:extLst>
            </p:cNvPr>
            <p:cNvSpPr txBox="1"/>
            <p:nvPr/>
          </p:nvSpPr>
          <p:spPr>
            <a:xfrm>
              <a:off x="3193976" y="3630503"/>
              <a:ext cx="2238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IHC / ISH Multi-marker assessment</a:t>
              </a:r>
            </a:p>
          </p:txBody>
        </p:sp>
      </p:grpSp>
      <p:sp>
        <p:nvSpPr>
          <p:cNvPr id="31" name="Notched Right Arrow 30" descr="Arrow pointing right">
            <a:extLst>
              <a:ext uri="{FF2B5EF4-FFF2-40B4-BE49-F238E27FC236}">
                <a16:creationId xmlns:a16="http://schemas.microsoft.com/office/drawing/2014/main" id="{49BD4A43-EDE0-5247-9252-4C1CDDFB504C}"/>
              </a:ext>
            </a:extLst>
          </p:cNvPr>
          <p:cNvSpPr/>
          <p:nvPr/>
        </p:nvSpPr>
        <p:spPr>
          <a:xfrm>
            <a:off x="5117656" y="2585545"/>
            <a:ext cx="409903" cy="44143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574BC9-8E8F-9C4F-8A77-FE0CA326B08D}"/>
              </a:ext>
            </a:extLst>
          </p:cNvPr>
          <p:cNvSpPr txBox="1"/>
          <p:nvPr/>
        </p:nvSpPr>
        <p:spPr>
          <a:xfrm>
            <a:off x="5044965" y="1366345"/>
            <a:ext cx="1629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R. Core / S. Rawal / C. Yang</a:t>
            </a:r>
          </a:p>
        </p:txBody>
      </p:sp>
      <p:grpSp>
        <p:nvGrpSpPr>
          <p:cNvPr id="3" name="Group 2" descr="AI-guided image analyses">
            <a:extLst>
              <a:ext uri="{FF2B5EF4-FFF2-40B4-BE49-F238E27FC236}">
                <a16:creationId xmlns:a16="http://schemas.microsoft.com/office/drawing/2014/main" id="{A8A6B98F-7E2A-4D86-90B5-C368713ABF82}"/>
              </a:ext>
            </a:extLst>
          </p:cNvPr>
          <p:cNvGrpSpPr/>
          <p:nvPr/>
        </p:nvGrpSpPr>
        <p:grpSpPr>
          <a:xfrm>
            <a:off x="5349764" y="1629103"/>
            <a:ext cx="1820537" cy="2647731"/>
            <a:chOff x="5349764" y="1629103"/>
            <a:chExt cx="1820537" cy="264773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90EB349-70B4-1A48-B441-5046B3F6F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28947" y="1629103"/>
              <a:ext cx="893061" cy="18305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C2B58-4D32-EA4F-9F36-DB60E6E1A090}"/>
                </a:ext>
              </a:extLst>
            </p:cNvPr>
            <p:cNvSpPr txBox="1"/>
            <p:nvPr/>
          </p:nvSpPr>
          <p:spPr>
            <a:xfrm>
              <a:off x="5349764" y="3630503"/>
              <a:ext cx="1820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AI-guided image analyses</a:t>
              </a:r>
            </a:p>
          </p:txBody>
        </p:sp>
      </p:grpSp>
      <p:grpSp>
        <p:nvGrpSpPr>
          <p:cNvPr id="4" name="Group 3" descr="Single cell expression population profiling">
            <a:extLst>
              <a:ext uri="{FF2B5EF4-FFF2-40B4-BE49-F238E27FC236}">
                <a16:creationId xmlns:a16="http://schemas.microsoft.com/office/drawing/2014/main" id="{80439F9E-781B-4695-A1AA-68EAD01DEDDD}"/>
              </a:ext>
            </a:extLst>
          </p:cNvPr>
          <p:cNvGrpSpPr/>
          <p:nvPr/>
        </p:nvGrpSpPr>
        <p:grpSpPr>
          <a:xfrm>
            <a:off x="3647091" y="4429153"/>
            <a:ext cx="3605047" cy="2255350"/>
            <a:chOff x="3647091" y="4429153"/>
            <a:chExt cx="3605047" cy="22553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416D63-5B96-7241-A9D8-27F81B5E5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30868" y="4429153"/>
              <a:ext cx="3026980" cy="144469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2108F2-B781-B74F-A8E9-E10D88C8DA20}"/>
                </a:ext>
              </a:extLst>
            </p:cNvPr>
            <p:cNvSpPr txBox="1"/>
            <p:nvPr/>
          </p:nvSpPr>
          <p:spPr>
            <a:xfrm>
              <a:off x="3647091" y="5822729"/>
              <a:ext cx="360504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Single cell expression population profiling</a:t>
              </a:r>
            </a:p>
            <a:p>
              <a:pPr algn="ctr"/>
              <a:r>
                <a:rPr lang="en-US" sz="1400" dirty="0"/>
                <a:t>(Pre-Rx, DTC-enriched)</a:t>
              </a:r>
            </a:p>
          </p:txBody>
        </p:sp>
      </p:grpSp>
      <p:sp>
        <p:nvSpPr>
          <p:cNvPr id="35" name="Right Bracket 34" descr="Right bracket">
            <a:extLst>
              <a:ext uri="{FF2B5EF4-FFF2-40B4-BE49-F238E27FC236}">
                <a16:creationId xmlns:a16="http://schemas.microsoft.com/office/drawing/2014/main" id="{2A891E4C-2CF3-294C-BC6E-72240D4DAC04}"/>
              </a:ext>
            </a:extLst>
          </p:cNvPr>
          <p:cNvSpPr/>
          <p:nvPr/>
        </p:nvSpPr>
        <p:spPr>
          <a:xfrm>
            <a:off x="6905296" y="1681655"/>
            <a:ext cx="252248" cy="4624552"/>
          </a:xfrm>
          <a:prstGeom prst="righ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1F06D3-22DB-5248-BA3F-4D5C209D4E89}"/>
              </a:ext>
            </a:extLst>
          </p:cNvPr>
          <p:cNvSpPr txBox="1"/>
          <p:nvPr/>
        </p:nvSpPr>
        <p:spPr>
          <a:xfrm>
            <a:off x="7168055" y="2911366"/>
            <a:ext cx="1755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Cytomorphology</a:t>
            </a:r>
          </a:p>
          <a:p>
            <a:pPr algn="ctr"/>
            <a:r>
              <a:rPr lang="en-US" dirty="0"/>
              <a:t>+</a:t>
            </a:r>
          </a:p>
          <a:p>
            <a:pPr algn="ctr"/>
            <a:r>
              <a:rPr lang="en-US" dirty="0"/>
              <a:t>Targeted Biomarkers</a:t>
            </a:r>
          </a:p>
          <a:p>
            <a:pPr algn="ctr"/>
            <a:r>
              <a:rPr lang="en-US" dirty="0"/>
              <a:t>+</a:t>
            </a:r>
          </a:p>
          <a:p>
            <a:pPr algn="ctr"/>
            <a:r>
              <a:rPr lang="en-US" dirty="0"/>
              <a:t>Molecular Profiles</a:t>
            </a:r>
          </a:p>
        </p:txBody>
      </p:sp>
    </p:spTree>
    <p:extLst>
      <p:ext uri="{BB962C8B-B14F-4D97-AF65-F5344CB8AC3E}">
        <p14:creationId xmlns:p14="http://schemas.microsoft.com/office/powerpoint/2010/main" val="2506079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913BE8E-AD40-4649-B2FE-3478EA2770A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1956" y="152519"/>
            <a:ext cx="8656717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EVs:  Discrete, complex packets of diagnostic information that mediate tumor behavior</a:t>
            </a:r>
          </a:p>
        </p:txBody>
      </p:sp>
      <p:grpSp>
        <p:nvGrpSpPr>
          <p:cNvPr id="2" name="Group 1" descr="Illustration of an elephant labeled wtih &quot;EVs&quot;">
            <a:extLst>
              <a:ext uri="{FF2B5EF4-FFF2-40B4-BE49-F238E27FC236}">
                <a16:creationId xmlns:a16="http://schemas.microsoft.com/office/drawing/2014/main" id="{8C16B32C-B60F-4E7C-A3DA-05B9CB888229}"/>
              </a:ext>
            </a:extLst>
          </p:cNvPr>
          <p:cNvGrpSpPr/>
          <p:nvPr/>
        </p:nvGrpSpPr>
        <p:grpSpPr>
          <a:xfrm>
            <a:off x="2139052" y="1874949"/>
            <a:ext cx="4553105" cy="3011503"/>
            <a:chOff x="2139052" y="1874949"/>
            <a:chExt cx="4553105" cy="30115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60977E-4AF5-A542-84F3-FDE5EAB60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9052" y="1874949"/>
              <a:ext cx="4553105" cy="30115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830931-9202-8846-A9E7-C116E5D3C253}"/>
                </a:ext>
              </a:extLst>
            </p:cNvPr>
            <p:cNvSpPr txBox="1"/>
            <p:nvPr/>
          </p:nvSpPr>
          <p:spPr>
            <a:xfrm>
              <a:off x="2975394" y="2678278"/>
              <a:ext cx="1237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EVs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688BDCE-417B-D54F-8ED7-3DF4358AE3B5}"/>
              </a:ext>
            </a:extLst>
          </p:cNvPr>
          <p:cNvSpPr txBox="1"/>
          <p:nvPr/>
        </p:nvSpPr>
        <p:spPr>
          <a:xfrm>
            <a:off x="1759911" y="1111531"/>
            <a:ext cx="1237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Surface Antigens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F9C85B-8DEF-5D45-BAB6-7FF43BD32B39}"/>
              </a:ext>
            </a:extLst>
          </p:cNvPr>
          <p:cNvSpPr txBox="1"/>
          <p:nvPr/>
        </p:nvSpPr>
        <p:spPr>
          <a:xfrm>
            <a:off x="1315845" y="1126273"/>
            <a:ext cx="735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CD63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CD81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ErbB2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EGFRvIII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EpCAM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CD86</a:t>
            </a:r>
          </a:p>
        </p:txBody>
      </p:sp>
      <p:cxnSp>
        <p:nvCxnSpPr>
          <p:cNvPr id="10" name="Straight Connector 9" descr="Line connecting &quot;Surface Antigens&quot; to back of elephant">
            <a:extLst>
              <a:ext uri="{FF2B5EF4-FFF2-40B4-BE49-F238E27FC236}">
                <a16:creationId xmlns:a16="http://schemas.microsoft.com/office/drawing/2014/main" id="{9897B645-87D6-A648-A64E-912558279FBC}"/>
              </a:ext>
            </a:extLst>
          </p:cNvPr>
          <p:cNvCxnSpPr>
            <a:cxnSpLocks/>
          </p:cNvCxnSpPr>
          <p:nvPr/>
        </p:nvCxnSpPr>
        <p:spPr>
          <a:xfrm>
            <a:off x="2367652" y="1774587"/>
            <a:ext cx="897673" cy="4409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EFD9ED9-C3F7-1346-A1DA-F0A7258E1B21}"/>
              </a:ext>
            </a:extLst>
          </p:cNvPr>
          <p:cNvSpPr txBox="1"/>
          <p:nvPr/>
        </p:nvSpPr>
        <p:spPr>
          <a:xfrm>
            <a:off x="756301" y="3409807"/>
            <a:ext cx="100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miRNAs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B483EB-A000-BC4F-9E2A-420573B7B2AA}"/>
              </a:ext>
            </a:extLst>
          </p:cNvPr>
          <p:cNvSpPr txBox="1"/>
          <p:nvPr/>
        </p:nvSpPr>
        <p:spPr>
          <a:xfrm>
            <a:off x="356982" y="3054960"/>
            <a:ext cx="735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21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200a,b,c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141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101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1246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4306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4644</a:t>
            </a:r>
          </a:p>
        </p:txBody>
      </p:sp>
      <p:cxnSp>
        <p:nvCxnSpPr>
          <p:cNvPr id="9" name="Straight Connector 8" descr="Line connecting &quot;miRNA&quot; to the elephant's tail">
            <a:extLst>
              <a:ext uri="{FF2B5EF4-FFF2-40B4-BE49-F238E27FC236}">
                <a16:creationId xmlns:a16="http://schemas.microsoft.com/office/drawing/2014/main" id="{0A713F41-7363-5343-BC4B-A735FDB2F824}"/>
              </a:ext>
            </a:extLst>
          </p:cNvPr>
          <p:cNvCxnSpPr>
            <a:cxnSpLocks/>
          </p:cNvCxnSpPr>
          <p:nvPr/>
        </p:nvCxnSpPr>
        <p:spPr>
          <a:xfrm>
            <a:off x="1559189" y="3594473"/>
            <a:ext cx="70252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 descr="Line connecting &quot;DNA Mutation Methylation&quot; to the elephant's trunk">
            <a:extLst>
              <a:ext uri="{FF2B5EF4-FFF2-40B4-BE49-F238E27FC236}">
                <a16:creationId xmlns:a16="http://schemas.microsoft.com/office/drawing/2014/main" id="{557DDA41-B1A2-B948-AAC7-BBC4703C2356}"/>
              </a:ext>
            </a:extLst>
          </p:cNvPr>
          <p:cNvCxnSpPr>
            <a:cxnSpLocks/>
          </p:cNvCxnSpPr>
          <p:nvPr/>
        </p:nvCxnSpPr>
        <p:spPr>
          <a:xfrm>
            <a:off x="5989630" y="4028829"/>
            <a:ext cx="70252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21E7C0-0D5E-8C4B-B4E7-0F3954404F02}"/>
              </a:ext>
            </a:extLst>
          </p:cNvPr>
          <p:cNvSpPr txBox="1"/>
          <p:nvPr/>
        </p:nvSpPr>
        <p:spPr>
          <a:xfrm>
            <a:off x="6692156" y="3861780"/>
            <a:ext cx="1381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DNA Mutation</a:t>
            </a:r>
          </a:p>
          <a:p>
            <a:r>
              <a:rPr lang="en-US" b="1" dirty="0"/>
              <a:t>Methylation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C94CC6-737D-0E4B-A6AF-00ECB1A4E0D3}"/>
              </a:ext>
            </a:extLst>
          </p:cNvPr>
          <p:cNvSpPr txBox="1"/>
          <p:nvPr/>
        </p:nvSpPr>
        <p:spPr>
          <a:xfrm>
            <a:off x="7314355" y="3359841"/>
            <a:ext cx="735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KRAS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BRAF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EGFR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p16</a:t>
            </a:r>
          </a:p>
        </p:txBody>
      </p:sp>
      <p:grpSp>
        <p:nvGrpSpPr>
          <p:cNvPr id="3" name="Group 2" descr="Whole Blood / Plasma">
            <a:extLst>
              <a:ext uri="{FF2B5EF4-FFF2-40B4-BE49-F238E27FC236}">
                <a16:creationId xmlns:a16="http://schemas.microsoft.com/office/drawing/2014/main" id="{36BC39B1-1EF9-453E-AE7E-8AEDD30B96C5}"/>
              </a:ext>
            </a:extLst>
          </p:cNvPr>
          <p:cNvGrpSpPr/>
          <p:nvPr/>
        </p:nvGrpSpPr>
        <p:grpSpPr>
          <a:xfrm>
            <a:off x="335374" y="5294801"/>
            <a:ext cx="2021654" cy="722824"/>
            <a:chOff x="335374" y="5294801"/>
            <a:chExt cx="2021654" cy="72282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34ED15E-23FC-9044-BD0F-C059882B8792}"/>
                </a:ext>
              </a:extLst>
            </p:cNvPr>
            <p:cNvSpPr txBox="1"/>
            <p:nvPr/>
          </p:nvSpPr>
          <p:spPr>
            <a:xfrm>
              <a:off x="335374" y="5709848"/>
              <a:ext cx="20216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Whole Blood / Plasma</a:t>
              </a:r>
            </a:p>
          </p:txBody>
        </p:sp>
        <p:pic>
          <p:nvPicPr>
            <p:cNvPr id="61" name="Picture 2" descr="Lab, Omni Ordering">
              <a:extLst>
                <a:ext uri="{FF2B5EF4-FFF2-40B4-BE49-F238E27FC236}">
                  <a16:creationId xmlns:a16="http://schemas.microsoft.com/office/drawing/2014/main" id="{98A7B47A-8099-FB4C-8480-6783CA51E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59462">
              <a:off x="1002599" y="5294801"/>
              <a:ext cx="406712" cy="379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Striped Right Arrow 40" descr="Arrow pointing right">
            <a:extLst>
              <a:ext uri="{FF2B5EF4-FFF2-40B4-BE49-F238E27FC236}">
                <a16:creationId xmlns:a16="http://schemas.microsoft.com/office/drawing/2014/main" id="{86F61A05-FF7D-B540-9910-D369FDEBDD81}"/>
              </a:ext>
            </a:extLst>
          </p:cNvPr>
          <p:cNvSpPr/>
          <p:nvPr/>
        </p:nvSpPr>
        <p:spPr>
          <a:xfrm>
            <a:off x="1470463" y="5414876"/>
            <a:ext cx="466703" cy="27953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 descr="EV fractionation">
            <a:extLst>
              <a:ext uri="{FF2B5EF4-FFF2-40B4-BE49-F238E27FC236}">
                <a16:creationId xmlns:a16="http://schemas.microsoft.com/office/drawing/2014/main" id="{EBEA11D2-C604-40CD-A1A6-E1591861AF13}"/>
              </a:ext>
            </a:extLst>
          </p:cNvPr>
          <p:cNvGrpSpPr/>
          <p:nvPr/>
        </p:nvGrpSpPr>
        <p:grpSpPr>
          <a:xfrm>
            <a:off x="1881996" y="4701026"/>
            <a:ext cx="1337436" cy="1048581"/>
            <a:chOff x="1881996" y="4701026"/>
            <a:chExt cx="1337436" cy="104858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E35914-57A0-FA4C-98E0-1FD0B96A0AA1}"/>
                </a:ext>
              </a:extLst>
            </p:cNvPr>
            <p:cNvSpPr txBox="1"/>
            <p:nvPr/>
          </p:nvSpPr>
          <p:spPr>
            <a:xfrm>
              <a:off x="1881996" y="4701026"/>
              <a:ext cx="1337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EV fractionation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11B2A3D-CFDA-B846-BDDE-CB64159BCB20}"/>
                </a:ext>
              </a:extLst>
            </p:cNvPr>
            <p:cNvGrpSpPr/>
            <p:nvPr/>
          </p:nvGrpSpPr>
          <p:grpSpPr>
            <a:xfrm>
              <a:off x="2227000" y="5285250"/>
              <a:ext cx="687676" cy="464357"/>
              <a:chOff x="7130143" y="1025013"/>
              <a:chExt cx="687676" cy="464357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63CCA41-5016-9D41-9204-ADE3775FA394}"/>
                  </a:ext>
                </a:extLst>
              </p:cNvPr>
              <p:cNvSpPr/>
              <p:nvPr/>
            </p:nvSpPr>
            <p:spPr>
              <a:xfrm>
                <a:off x="7295185" y="1025013"/>
                <a:ext cx="143797" cy="14379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F38DCCB-58C6-A247-A4B7-D8851B545FA2}"/>
                  </a:ext>
                </a:extLst>
              </p:cNvPr>
              <p:cNvSpPr/>
              <p:nvPr/>
            </p:nvSpPr>
            <p:spPr>
              <a:xfrm>
                <a:off x="7406676" y="1188123"/>
                <a:ext cx="80239" cy="80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BCCF2CE-A77C-894B-900A-EB8FDF4C62C2}"/>
                  </a:ext>
                </a:extLst>
              </p:cNvPr>
              <p:cNvSpPr/>
              <p:nvPr/>
            </p:nvSpPr>
            <p:spPr>
              <a:xfrm>
                <a:off x="7443546" y="1033264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B46708D-6FA6-6D46-842F-62820498957F}"/>
                  </a:ext>
                </a:extLst>
              </p:cNvPr>
              <p:cNvSpPr/>
              <p:nvPr/>
            </p:nvSpPr>
            <p:spPr>
              <a:xfrm>
                <a:off x="7491479" y="1132816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F06B110-4051-BF49-ABCC-6BCFDEADACA8}"/>
                  </a:ext>
                </a:extLst>
              </p:cNvPr>
              <p:cNvSpPr/>
              <p:nvPr/>
            </p:nvSpPr>
            <p:spPr>
              <a:xfrm>
                <a:off x="7532036" y="1243428"/>
                <a:ext cx="80239" cy="80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A58149E-5A2A-C948-AA41-B2654E734874}"/>
                  </a:ext>
                </a:extLst>
              </p:cNvPr>
              <p:cNvSpPr/>
              <p:nvPr/>
            </p:nvSpPr>
            <p:spPr>
              <a:xfrm>
                <a:off x="7579969" y="1342980"/>
                <a:ext cx="146390" cy="14639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869B9D3-0D9E-E742-B693-408A2CB12A0D}"/>
                  </a:ext>
                </a:extLst>
              </p:cNvPr>
              <p:cNvSpPr/>
              <p:nvPr/>
            </p:nvSpPr>
            <p:spPr>
              <a:xfrm>
                <a:off x="7546785" y="1062761"/>
                <a:ext cx="80239" cy="8023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3143A57-5607-784E-80D6-A7B5DAAA0C70}"/>
                  </a:ext>
                </a:extLst>
              </p:cNvPr>
              <p:cNvSpPr/>
              <p:nvPr/>
            </p:nvSpPr>
            <p:spPr>
              <a:xfrm>
                <a:off x="7672145" y="1052632"/>
                <a:ext cx="145674" cy="14567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AE6BB51-983F-B342-B455-4785FA1ECF49}"/>
                  </a:ext>
                </a:extLst>
              </p:cNvPr>
              <p:cNvSpPr/>
              <p:nvPr/>
            </p:nvSpPr>
            <p:spPr>
              <a:xfrm>
                <a:off x="7627900" y="1221305"/>
                <a:ext cx="80239" cy="8023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6C618C0-0FDF-7E4E-B6A3-7CDB2822529D}"/>
                  </a:ext>
                </a:extLst>
              </p:cNvPr>
              <p:cNvSpPr/>
              <p:nvPr/>
            </p:nvSpPr>
            <p:spPr>
              <a:xfrm>
                <a:off x="7675833" y="1320857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B4482FE-6B5D-9A44-8F11-523456A5749C}"/>
                  </a:ext>
                </a:extLst>
              </p:cNvPr>
              <p:cNvSpPr/>
              <p:nvPr/>
            </p:nvSpPr>
            <p:spPr>
              <a:xfrm>
                <a:off x="7130143" y="1298736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FB238FB-99DC-0645-A44B-B8497EA70C1C}"/>
                  </a:ext>
                </a:extLst>
              </p:cNvPr>
              <p:cNvSpPr/>
              <p:nvPr/>
            </p:nvSpPr>
            <p:spPr>
              <a:xfrm>
                <a:off x="7214946" y="1243429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1951DA3-BDD1-764A-8217-BDEC40A873D1}"/>
                  </a:ext>
                </a:extLst>
              </p:cNvPr>
              <p:cNvSpPr/>
              <p:nvPr/>
            </p:nvSpPr>
            <p:spPr>
              <a:xfrm>
                <a:off x="7196729" y="1342981"/>
                <a:ext cx="146389" cy="1463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4E782B6-403C-E74B-BC99-B8AF3E7E9EC3}"/>
                  </a:ext>
                </a:extLst>
              </p:cNvPr>
              <p:cNvSpPr/>
              <p:nvPr/>
            </p:nvSpPr>
            <p:spPr>
              <a:xfrm>
                <a:off x="7318185" y="1272926"/>
                <a:ext cx="80239" cy="80239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CBEC3B7-01C6-CE47-BF59-E0E4B6F195AF}"/>
                  </a:ext>
                </a:extLst>
              </p:cNvPr>
              <p:cNvSpPr/>
              <p:nvPr/>
            </p:nvSpPr>
            <p:spPr>
              <a:xfrm>
                <a:off x="7379987" y="1328231"/>
                <a:ext cx="143797" cy="14379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AA5AFA7-E626-AC42-B63F-4554154085D7}"/>
                  </a:ext>
                </a:extLst>
              </p:cNvPr>
              <p:cNvSpPr/>
              <p:nvPr/>
            </p:nvSpPr>
            <p:spPr>
              <a:xfrm>
                <a:off x="7181762" y="1165999"/>
                <a:ext cx="80239" cy="8023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29C1E7E-99AF-B145-A18E-AEAC0B380AE7}"/>
                  </a:ext>
                </a:extLst>
              </p:cNvPr>
              <p:cNvSpPr/>
              <p:nvPr/>
            </p:nvSpPr>
            <p:spPr>
              <a:xfrm>
                <a:off x="7277626" y="1143876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2" name="Striped Right Arrow 61" descr="Arrow pointing right">
            <a:extLst>
              <a:ext uri="{FF2B5EF4-FFF2-40B4-BE49-F238E27FC236}">
                <a16:creationId xmlns:a16="http://schemas.microsoft.com/office/drawing/2014/main" id="{37892549-2BA2-E74F-BCEF-6D510E99D47F}"/>
              </a:ext>
            </a:extLst>
          </p:cNvPr>
          <p:cNvSpPr/>
          <p:nvPr/>
        </p:nvSpPr>
        <p:spPr>
          <a:xfrm>
            <a:off x="3044283" y="5428786"/>
            <a:ext cx="466703" cy="27953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 descr="Antigen based capture / detection">
            <a:extLst>
              <a:ext uri="{FF2B5EF4-FFF2-40B4-BE49-F238E27FC236}">
                <a16:creationId xmlns:a16="http://schemas.microsoft.com/office/drawing/2014/main" id="{C867E78B-189A-4293-85B6-EB1CB85F6040}"/>
              </a:ext>
            </a:extLst>
          </p:cNvPr>
          <p:cNvGrpSpPr/>
          <p:nvPr/>
        </p:nvGrpSpPr>
        <p:grpSpPr>
          <a:xfrm>
            <a:off x="3177633" y="4701026"/>
            <a:ext cx="1615440" cy="1005890"/>
            <a:chOff x="3177633" y="4701026"/>
            <a:chExt cx="1615440" cy="100589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C1F2CC0-C3ED-4743-A6C8-F15515E31F06}"/>
                </a:ext>
              </a:extLst>
            </p:cNvPr>
            <p:cNvSpPr txBox="1"/>
            <p:nvPr/>
          </p:nvSpPr>
          <p:spPr>
            <a:xfrm>
              <a:off x="3177633" y="4701026"/>
              <a:ext cx="1615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Antigen based capture / detection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E394DA7-4F81-EB4A-A3FB-2FD27597A5CB}"/>
                </a:ext>
              </a:extLst>
            </p:cNvPr>
            <p:cNvGrpSpPr/>
            <p:nvPr/>
          </p:nvGrpSpPr>
          <p:grpSpPr>
            <a:xfrm>
              <a:off x="3658050" y="5316960"/>
              <a:ext cx="625929" cy="389956"/>
              <a:chOff x="7130143" y="1033264"/>
              <a:chExt cx="625929" cy="38995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6041190-F02F-3743-BB12-3DC86CE15765}"/>
                  </a:ext>
                </a:extLst>
              </p:cNvPr>
              <p:cNvSpPr/>
              <p:nvPr/>
            </p:nvSpPr>
            <p:spPr>
              <a:xfrm>
                <a:off x="7358743" y="1088571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3C9B5DC-4896-6247-8B37-990FE928F627}"/>
                  </a:ext>
                </a:extLst>
              </p:cNvPr>
              <p:cNvSpPr/>
              <p:nvPr/>
            </p:nvSpPr>
            <p:spPr>
              <a:xfrm>
                <a:off x="7406676" y="1188123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4331E0B-5EF8-7E4A-BAF8-4642B1236AC4}"/>
                  </a:ext>
                </a:extLst>
              </p:cNvPr>
              <p:cNvSpPr/>
              <p:nvPr/>
            </p:nvSpPr>
            <p:spPr>
              <a:xfrm>
                <a:off x="7443546" y="1033264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DC71905-1BE9-AD4B-8C69-65786BCA8396}"/>
                  </a:ext>
                </a:extLst>
              </p:cNvPr>
              <p:cNvSpPr/>
              <p:nvPr/>
            </p:nvSpPr>
            <p:spPr>
              <a:xfrm>
                <a:off x="7491479" y="1132816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BAAF6A-2BC0-224D-AE17-D8AEE0EAFE55}"/>
                  </a:ext>
                </a:extLst>
              </p:cNvPr>
              <p:cNvSpPr/>
              <p:nvPr/>
            </p:nvSpPr>
            <p:spPr>
              <a:xfrm>
                <a:off x="7532036" y="1243428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BF3943F-2BAD-AB40-B757-8576C80D1DDF}"/>
                  </a:ext>
                </a:extLst>
              </p:cNvPr>
              <p:cNvSpPr/>
              <p:nvPr/>
            </p:nvSpPr>
            <p:spPr>
              <a:xfrm>
                <a:off x="7579969" y="1342980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A9BE8AF-6FC7-0343-A489-F5FF20D94C77}"/>
                  </a:ext>
                </a:extLst>
              </p:cNvPr>
              <p:cNvSpPr/>
              <p:nvPr/>
            </p:nvSpPr>
            <p:spPr>
              <a:xfrm>
                <a:off x="7546785" y="1062761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5C21C1B-FAD0-C94F-97F0-355B4D710FAC}"/>
                  </a:ext>
                </a:extLst>
              </p:cNvPr>
              <p:cNvSpPr/>
              <p:nvPr/>
            </p:nvSpPr>
            <p:spPr>
              <a:xfrm>
                <a:off x="7672145" y="1118066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9D54A46-F99C-464A-A7DC-44A99171B3E7}"/>
                  </a:ext>
                </a:extLst>
              </p:cNvPr>
              <p:cNvSpPr/>
              <p:nvPr/>
            </p:nvSpPr>
            <p:spPr>
              <a:xfrm>
                <a:off x="7627900" y="1221305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9064F6D-09DD-EB49-ABD9-739F67719E1B}"/>
                  </a:ext>
                </a:extLst>
              </p:cNvPr>
              <p:cNvSpPr/>
              <p:nvPr/>
            </p:nvSpPr>
            <p:spPr>
              <a:xfrm>
                <a:off x="7675833" y="1320857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5611C0D-F645-334D-AAB7-CA1442F4E242}"/>
                  </a:ext>
                </a:extLst>
              </p:cNvPr>
              <p:cNvSpPr/>
              <p:nvPr/>
            </p:nvSpPr>
            <p:spPr>
              <a:xfrm>
                <a:off x="7130143" y="1298736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12A4542-6320-124E-A29D-7AB3A995A54C}"/>
                  </a:ext>
                </a:extLst>
              </p:cNvPr>
              <p:cNvSpPr/>
              <p:nvPr/>
            </p:nvSpPr>
            <p:spPr>
              <a:xfrm>
                <a:off x="7214946" y="1243429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D19ABF-71DD-294A-AF2F-EB58DAFA6B43}"/>
                  </a:ext>
                </a:extLst>
              </p:cNvPr>
              <p:cNvSpPr/>
              <p:nvPr/>
            </p:nvSpPr>
            <p:spPr>
              <a:xfrm>
                <a:off x="7262879" y="1342981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A3DBDB8-2313-1145-8296-C3AC2CD778C7}"/>
                  </a:ext>
                </a:extLst>
              </p:cNvPr>
              <p:cNvSpPr/>
              <p:nvPr/>
            </p:nvSpPr>
            <p:spPr>
              <a:xfrm>
                <a:off x="7318185" y="1272926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409538E-B609-8A49-BE92-6BFBBAFFEA29}"/>
                  </a:ext>
                </a:extLst>
              </p:cNvPr>
              <p:cNvSpPr/>
              <p:nvPr/>
            </p:nvSpPr>
            <p:spPr>
              <a:xfrm>
                <a:off x="7443545" y="1328231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45263FD-ADDC-3E4B-819D-FA928B0BD517}"/>
                  </a:ext>
                </a:extLst>
              </p:cNvPr>
              <p:cNvSpPr/>
              <p:nvPr/>
            </p:nvSpPr>
            <p:spPr>
              <a:xfrm>
                <a:off x="7181762" y="1165999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3C5E8D4-A286-9745-8534-8E075AE374F7}"/>
                  </a:ext>
                </a:extLst>
              </p:cNvPr>
              <p:cNvSpPr/>
              <p:nvPr/>
            </p:nvSpPr>
            <p:spPr>
              <a:xfrm>
                <a:off x="7277626" y="1143876"/>
                <a:ext cx="80239" cy="8023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4" name="Striped Right Arrow 63" descr="Arrow pointing right">
            <a:extLst>
              <a:ext uri="{FF2B5EF4-FFF2-40B4-BE49-F238E27FC236}">
                <a16:creationId xmlns:a16="http://schemas.microsoft.com/office/drawing/2014/main" id="{EA7AF2AD-EF6F-9643-86C4-8D120760A115}"/>
              </a:ext>
            </a:extLst>
          </p:cNvPr>
          <p:cNvSpPr/>
          <p:nvPr/>
        </p:nvSpPr>
        <p:spPr>
          <a:xfrm>
            <a:off x="4492083" y="5428786"/>
            <a:ext cx="466703" cy="27953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0" name="Group 69" descr="Lysis">
            <a:extLst>
              <a:ext uri="{FF2B5EF4-FFF2-40B4-BE49-F238E27FC236}">
                <a16:creationId xmlns:a16="http://schemas.microsoft.com/office/drawing/2014/main" id="{90A0AFDA-8C80-4ACF-80F6-5C89A469E4E3}"/>
              </a:ext>
            </a:extLst>
          </p:cNvPr>
          <p:cNvGrpSpPr/>
          <p:nvPr/>
        </p:nvGrpSpPr>
        <p:grpSpPr>
          <a:xfrm>
            <a:off x="5033103" y="4883906"/>
            <a:ext cx="880110" cy="868731"/>
            <a:chOff x="5033103" y="4883906"/>
            <a:chExt cx="880110" cy="86873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BDBBDE-7F97-7143-8BD7-1B3B0C018282}"/>
                </a:ext>
              </a:extLst>
            </p:cNvPr>
            <p:cNvSpPr/>
            <p:nvPr/>
          </p:nvSpPr>
          <p:spPr>
            <a:xfrm>
              <a:off x="5128429" y="5310691"/>
              <a:ext cx="687206" cy="4419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F52A152-AF84-434E-8078-63D2ABCC9E1C}"/>
                </a:ext>
              </a:extLst>
            </p:cNvPr>
            <p:cNvSpPr txBox="1"/>
            <p:nvPr/>
          </p:nvSpPr>
          <p:spPr>
            <a:xfrm>
              <a:off x="5033103" y="4883906"/>
              <a:ext cx="8801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Lysis</a:t>
              </a:r>
            </a:p>
          </p:txBody>
        </p:sp>
      </p:grpSp>
      <p:sp>
        <p:nvSpPr>
          <p:cNvPr id="66" name="Striped Right Arrow 65" descr="Arrow pointing right">
            <a:extLst>
              <a:ext uri="{FF2B5EF4-FFF2-40B4-BE49-F238E27FC236}">
                <a16:creationId xmlns:a16="http://schemas.microsoft.com/office/drawing/2014/main" id="{8085E090-612F-0A41-9D6A-DEFFE3D33E4C}"/>
              </a:ext>
            </a:extLst>
          </p:cNvPr>
          <p:cNvSpPr/>
          <p:nvPr/>
        </p:nvSpPr>
        <p:spPr>
          <a:xfrm>
            <a:off x="5939883" y="5428786"/>
            <a:ext cx="466703" cy="27953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B5FC4E-E2EB-3342-9F48-5496394692C5}"/>
              </a:ext>
            </a:extLst>
          </p:cNvPr>
          <p:cNvSpPr txBox="1"/>
          <p:nvPr/>
        </p:nvSpPr>
        <p:spPr>
          <a:xfrm>
            <a:off x="6540933" y="5143468"/>
            <a:ext cx="1106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miRNA probes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1644B8-585C-3C40-9417-B11D6F9006E9}"/>
              </a:ext>
            </a:extLst>
          </p:cNvPr>
          <p:cNvSpPr txBox="1"/>
          <p:nvPr/>
        </p:nvSpPr>
        <p:spPr>
          <a:xfrm>
            <a:off x="6533808" y="5404526"/>
            <a:ext cx="1694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Methylation loci probes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B0ADC1-AF72-FA43-8C32-C919A5070102}"/>
              </a:ext>
            </a:extLst>
          </p:cNvPr>
          <p:cNvSpPr txBox="1"/>
          <p:nvPr/>
        </p:nvSpPr>
        <p:spPr>
          <a:xfrm>
            <a:off x="6533807" y="5656254"/>
            <a:ext cx="1505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D883FF"/>
                </a:solidFill>
              </a:rPr>
              <a:t>mutation probes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F2BE96B-ECDE-1D43-A345-AA60DCFD439B}"/>
              </a:ext>
            </a:extLst>
          </p:cNvPr>
          <p:cNvSpPr txBox="1"/>
          <p:nvPr/>
        </p:nvSpPr>
        <p:spPr>
          <a:xfrm>
            <a:off x="3396087" y="5783792"/>
            <a:ext cx="325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Detection = </a:t>
            </a:r>
            <a:r>
              <a:rPr lang="en-US" i="1" dirty="0"/>
              <a:t>f </a:t>
            </a:r>
            <a:r>
              <a:rPr lang="en-US" dirty="0"/>
              <a:t>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Sb</a:t>
            </a:r>
            <a:r>
              <a:rPr lang="en-US" baseline="-25000" dirty="0">
                <a:solidFill>
                  <a:srgbClr val="C00000"/>
                </a:solidFill>
              </a:rPr>
              <a:t>1-3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Sc</a:t>
            </a:r>
            <a:r>
              <a:rPr lang="en-US" baseline="-25000" dirty="0">
                <a:solidFill>
                  <a:srgbClr val="00B050"/>
                </a:solidFill>
              </a:rPr>
              <a:t>1-3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Sd</a:t>
            </a:r>
            <a:r>
              <a:rPr lang="en-US" dirty="0"/>
              <a:t>)</a:t>
            </a:r>
          </a:p>
        </p:txBody>
      </p:sp>
      <p:sp>
        <p:nvSpPr>
          <p:cNvPr id="68" name="Right Bracket 67" descr="Bracket opening up">
            <a:extLst>
              <a:ext uri="{FF2B5EF4-FFF2-40B4-BE49-F238E27FC236}">
                <a16:creationId xmlns:a16="http://schemas.microsoft.com/office/drawing/2014/main" id="{0B115B92-93D7-8343-B37F-6861C169526D}"/>
              </a:ext>
            </a:extLst>
          </p:cNvPr>
          <p:cNvSpPr/>
          <p:nvPr/>
        </p:nvSpPr>
        <p:spPr>
          <a:xfrm rot="5400000">
            <a:off x="4053467" y="3049860"/>
            <a:ext cx="150542" cy="6194502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7D277CE-09B9-3A4D-8C01-D8CBD1A38F55}"/>
              </a:ext>
            </a:extLst>
          </p:cNvPr>
          <p:cNvSpPr txBox="1"/>
          <p:nvPr/>
        </p:nvSpPr>
        <p:spPr>
          <a:xfrm>
            <a:off x="1070517" y="6266985"/>
            <a:ext cx="633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Fractionation, Detection, Quantification in a Homogeneous Assay</a:t>
            </a:r>
          </a:p>
        </p:txBody>
      </p:sp>
    </p:spTree>
    <p:extLst>
      <p:ext uri="{BB962C8B-B14F-4D97-AF65-F5344CB8AC3E}">
        <p14:creationId xmlns:p14="http://schemas.microsoft.com/office/powerpoint/2010/main" val="402268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134">
            <a:extLst>
              <a:ext uri="{FF2B5EF4-FFF2-40B4-BE49-F238E27FC236}">
                <a16:creationId xmlns:a16="http://schemas.microsoft.com/office/drawing/2014/main" id="{782DEA64-F4BD-3D45-AA4E-6FADFEF6C3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1595" y="308636"/>
            <a:ext cx="6638345" cy="9541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Components of Neoplastic Progression as Liquid Biopsy Targets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603C9E-245E-1642-A112-8E54B10A1370}"/>
              </a:ext>
            </a:extLst>
          </p:cNvPr>
          <p:cNvSpPr txBox="1"/>
          <p:nvPr/>
        </p:nvSpPr>
        <p:spPr>
          <a:xfrm>
            <a:off x="309585" y="1522414"/>
            <a:ext cx="108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“SEEDS”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D635C1-59A3-EA4B-B066-37861CE4402F}"/>
              </a:ext>
            </a:extLst>
          </p:cNvPr>
          <p:cNvSpPr txBox="1"/>
          <p:nvPr/>
        </p:nvSpPr>
        <p:spPr>
          <a:xfrm>
            <a:off x="376745" y="1809692"/>
            <a:ext cx="1128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CTCs /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cCAFs</a:t>
            </a:r>
          </a:p>
        </p:txBody>
      </p:sp>
      <p:grpSp>
        <p:nvGrpSpPr>
          <p:cNvPr id="2" name="Group 1" descr="CTCs and cCAFs">
            <a:extLst>
              <a:ext uri="{FF2B5EF4-FFF2-40B4-BE49-F238E27FC236}">
                <a16:creationId xmlns:a16="http://schemas.microsoft.com/office/drawing/2014/main" id="{78C4973B-9DAD-41BC-8516-FD4B3757906D}"/>
              </a:ext>
            </a:extLst>
          </p:cNvPr>
          <p:cNvGrpSpPr/>
          <p:nvPr/>
        </p:nvGrpSpPr>
        <p:grpSpPr>
          <a:xfrm>
            <a:off x="421351" y="2888473"/>
            <a:ext cx="1086344" cy="1261324"/>
            <a:chOff x="421351" y="2888473"/>
            <a:chExt cx="1086344" cy="126132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0EE68DA-5D42-8648-A7EF-8663DA43784A}"/>
                </a:ext>
              </a:extLst>
            </p:cNvPr>
            <p:cNvSpPr/>
            <p:nvPr/>
          </p:nvSpPr>
          <p:spPr>
            <a:xfrm rot="19718243">
              <a:off x="694816" y="3231312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FA5637-7C3D-AA4D-BB3F-2E97022903E0}"/>
                </a:ext>
              </a:extLst>
            </p:cNvPr>
            <p:cNvSpPr/>
            <p:nvPr/>
          </p:nvSpPr>
          <p:spPr>
            <a:xfrm rot="19718243">
              <a:off x="754637" y="3410774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C5BAFA3-BA03-8449-818F-736E66CC2C63}"/>
                </a:ext>
              </a:extLst>
            </p:cNvPr>
            <p:cNvSpPr/>
            <p:nvPr/>
          </p:nvSpPr>
          <p:spPr>
            <a:xfrm rot="19718243">
              <a:off x="899915" y="3017668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C68219E-5115-D84D-8EF7-99D97D4E955B}"/>
                </a:ext>
              </a:extLst>
            </p:cNvPr>
            <p:cNvSpPr/>
            <p:nvPr/>
          </p:nvSpPr>
          <p:spPr>
            <a:xfrm rot="19718243">
              <a:off x="985372" y="3316770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0D1ED2C-4D7C-874F-B8F7-0CAB440A392D}"/>
                </a:ext>
              </a:extLst>
            </p:cNvPr>
            <p:cNvSpPr/>
            <p:nvPr/>
          </p:nvSpPr>
          <p:spPr>
            <a:xfrm rot="19718243">
              <a:off x="609357" y="2949302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68DAEF-FA7F-3F43-9CE3-ED32023C41CC}"/>
                </a:ext>
              </a:extLst>
            </p:cNvPr>
            <p:cNvSpPr/>
            <p:nvPr/>
          </p:nvSpPr>
          <p:spPr>
            <a:xfrm rot="19718243">
              <a:off x="1233201" y="3026214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F6882EE-F97F-9848-B3FE-1D449F3842CD}"/>
                </a:ext>
              </a:extLst>
            </p:cNvPr>
            <p:cNvSpPr/>
            <p:nvPr/>
          </p:nvSpPr>
          <p:spPr>
            <a:xfrm rot="19718243">
              <a:off x="1250293" y="3376590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E686C9-61A9-FD44-A12E-7AD36547A65F}"/>
                </a:ext>
              </a:extLst>
            </p:cNvPr>
            <p:cNvSpPr/>
            <p:nvPr/>
          </p:nvSpPr>
          <p:spPr>
            <a:xfrm rot="19718243">
              <a:off x="506810" y="3828101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265A9F-61E4-AB4A-9E13-5E8D99823DAB}"/>
                </a:ext>
              </a:extLst>
            </p:cNvPr>
            <p:cNvSpPr/>
            <p:nvPr/>
          </p:nvSpPr>
          <p:spPr>
            <a:xfrm rot="19718243">
              <a:off x="566631" y="4007563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D03F582-F3E0-5A46-9409-B692B4127D50}"/>
                </a:ext>
              </a:extLst>
            </p:cNvPr>
            <p:cNvSpPr/>
            <p:nvPr/>
          </p:nvSpPr>
          <p:spPr>
            <a:xfrm rot="19718243">
              <a:off x="711909" y="3614457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F93EA21-DF59-2F43-87D6-C3098C8FF51A}"/>
                </a:ext>
              </a:extLst>
            </p:cNvPr>
            <p:cNvSpPr/>
            <p:nvPr/>
          </p:nvSpPr>
          <p:spPr>
            <a:xfrm rot="19718243">
              <a:off x="797366" y="3913559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8270E3E-61C2-2D46-9A05-759890B89ED3}"/>
                </a:ext>
              </a:extLst>
            </p:cNvPr>
            <p:cNvSpPr/>
            <p:nvPr/>
          </p:nvSpPr>
          <p:spPr>
            <a:xfrm rot="19718243">
              <a:off x="421351" y="3546091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67245A9-EA65-EC46-9352-264A3A503B02}"/>
                </a:ext>
              </a:extLst>
            </p:cNvPr>
            <p:cNvSpPr/>
            <p:nvPr/>
          </p:nvSpPr>
          <p:spPr>
            <a:xfrm rot="19718243">
              <a:off x="1045195" y="3623003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0BD0CFE-0383-464A-B725-8E024373F889}"/>
                </a:ext>
              </a:extLst>
            </p:cNvPr>
            <p:cNvSpPr/>
            <p:nvPr/>
          </p:nvSpPr>
          <p:spPr>
            <a:xfrm rot="19718243">
              <a:off x="1062287" y="3973379"/>
              <a:ext cx="207256" cy="14223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532F2A4-3349-B042-A8D1-63EEBBD638D2}"/>
                </a:ext>
              </a:extLst>
            </p:cNvPr>
            <p:cNvSpPr/>
            <p:nvPr/>
          </p:nvSpPr>
          <p:spPr>
            <a:xfrm>
              <a:off x="1326097" y="2888473"/>
              <a:ext cx="125500" cy="11814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9E55F0C-2E86-0340-97C8-707600C66387}"/>
                </a:ext>
              </a:extLst>
            </p:cNvPr>
            <p:cNvSpPr/>
            <p:nvPr/>
          </p:nvSpPr>
          <p:spPr>
            <a:xfrm>
              <a:off x="1382195" y="3107256"/>
              <a:ext cx="125500" cy="11814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D0876B4-C9AA-BF4F-BD12-F0433C2334B8}"/>
                </a:ext>
              </a:extLst>
            </p:cNvPr>
            <p:cNvSpPr/>
            <p:nvPr/>
          </p:nvSpPr>
          <p:spPr>
            <a:xfrm>
              <a:off x="849263" y="3718726"/>
              <a:ext cx="125500" cy="11814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AECB4B7-D2D7-AD4F-9A0C-93DC67AB2738}"/>
                </a:ext>
              </a:extLst>
            </p:cNvPr>
            <p:cNvSpPr/>
            <p:nvPr/>
          </p:nvSpPr>
          <p:spPr>
            <a:xfrm>
              <a:off x="894141" y="3556041"/>
              <a:ext cx="125500" cy="11814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690A68-2D40-F345-B133-9CE6A61BB4C0}"/>
                </a:ext>
              </a:extLst>
            </p:cNvPr>
            <p:cNvSpPr/>
            <p:nvPr/>
          </p:nvSpPr>
          <p:spPr>
            <a:xfrm>
              <a:off x="495844" y="3443845"/>
              <a:ext cx="125500" cy="11814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 descr="cfNA">
            <a:extLst>
              <a:ext uri="{FF2B5EF4-FFF2-40B4-BE49-F238E27FC236}">
                <a16:creationId xmlns:a16="http://schemas.microsoft.com/office/drawing/2014/main" id="{6EC32D55-6A74-49E7-95F6-A502D6F956C6}"/>
              </a:ext>
            </a:extLst>
          </p:cNvPr>
          <p:cNvGrpSpPr/>
          <p:nvPr/>
        </p:nvGrpSpPr>
        <p:grpSpPr>
          <a:xfrm>
            <a:off x="279778" y="4419832"/>
            <a:ext cx="661918" cy="789820"/>
            <a:chOff x="279778" y="4419832"/>
            <a:chExt cx="661918" cy="789820"/>
          </a:xfrm>
        </p:grpSpPr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9DC9BD49-8A03-5F40-B496-EC2DC7F521A5}"/>
                </a:ext>
              </a:extLst>
            </p:cNvPr>
            <p:cNvSpPr/>
            <p:nvPr/>
          </p:nvSpPr>
          <p:spPr>
            <a:xfrm>
              <a:off x="415432" y="4585023"/>
              <a:ext cx="94631" cy="114832"/>
            </a:xfrm>
            <a:custGeom>
              <a:avLst/>
              <a:gdLst>
                <a:gd name="connsiteX0" fmla="*/ 394280 w 490677"/>
                <a:gd name="connsiteY0" fmla="*/ 0 h 595424"/>
                <a:gd name="connsiteX1" fmla="*/ 875 w 490677"/>
                <a:gd name="connsiteY1" fmla="*/ 212652 h 595424"/>
                <a:gd name="connsiteX2" fmla="*/ 489973 w 490677"/>
                <a:gd name="connsiteY2" fmla="*/ 329610 h 595424"/>
                <a:gd name="connsiteX3" fmla="*/ 117833 w 490677"/>
                <a:gd name="connsiteY3" fmla="*/ 595424 h 595424"/>
                <a:gd name="connsiteX4" fmla="*/ 117833 w 490677"/>
                <a:gd name="connsiteY4" fmla="*/ 595424 h 595424"/>
                <a:gd name="connsiteX5" fmla="*/ 117833 w 490677"/>
                <a:gd name="connsiteY5" fmla="*/ 595424 h 59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677" h="595424">
                  <a:moveTo>
                    <a:pt x="394280" y="0"/>
                  </a:moveTo>
                  <a:cubicBezTo>
                    <a:pt x="189603" y="78858"/>
                    <a:pt x="-15074" y="157717"/>
                    <a:pt x="875" y="212652"/>
                  </a:cubicBezTo>
                  <a:cubicBezTo>
                    <a:pt x="16824" y="267587"/>
                    <a:pt x="470480" y="265815"/>
                    <a:pt x="489973" y="329610"/>
                  </a:cubicBezTo>
                  <a:cubicBezTo>
                    <a:pt x="509466" y="393405"/>
                    <a:pt x="117833" y="595424"/>
                    <a:pt x="117833" y="595424"/>
                  </a:cubicBezTo>
                  <a:lnTo>
                    <a:pt x="117833" y="595424"/>
                  </a:lnTo>
                  <a:lnTo>
                    <a:pt x="117833" y="595424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027C8CA-03D7-4A46-83CE-8EE3027210FC}"/>
                </a:ext>
              </a:extLst>
            </p:cNvPr>
            <p:cNvSpPr/>
            <p:nvPr/>
          </p:nvSpPr>
          <p:spPr>
            <a:xfrm>
              <a:off x="510244" y="4419832"/>
              <a:ext cx="94631" cy="114832"/>
            </a:xfrm>
            <a:custGeom>
              <a:avLst/>
              <a:gdLst>
                <a:gd name="connsiteX0" fmla="*/ 394280 w 490677"/>
                <a:gd name="connsiteY0" fmla="*/ 0 h 595424"/>
                <a:gd name="connsiteX1" fmla="*/ 875 w 490677"/>
                <a:gd name="connsiteY1" fmla="*/ 212652 h 595424"/>
                <a:gd name="connsiteX2" fmla="*/ 489973 w 490677"/>
                <a:gd name="connsiteY2" fmla="*/ 329610 h 595424"/>
                <a:gd name="connsiteX3" fmla="*/ 117833 w 490677"/>
                <a:gd name="connsiteY3" fmla="*/ 595424 h 595424"/>
                <a:gd name="connsiteX4" fmla="*/ 117833 w 490677"/>
                <a:gd name="connsiteY4" fmla="*/ 595424 h 595424"/>
                <a:gd name="connsiteX5" fmla="*/ 117833 w 490677"/>
                <a:gd name="connsiteY5" fmla="*/ 595424 h 59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677" h="595424">
                  <a:moveTo>
                    <a:pt x="394280" y="0"/>
                  </a:moveTo>
                  <a:cubicBezTo>
                    <a:pt x="189603" y="78858"/>
                    <a:pt x="-15074" y="157717"/>
                    <a:pt x="875" y="212652"/>
                  </a:cubicBezTo>
                  <a:cubicBezTo>
                    <a:pt x="16824" y="267587"/>
                    <a:pt x="470480" y="265815"/>
                    <a:pt x="489973" y="329610"/>
                  </a:cubicBezTo>
                  <a:cubicBezTo>
                    <a:pt x="509466" y="393405"/>
                    <a:pt x="117833" y="595424"/>
                    <a:pt x="117833" y="595424"/>
                  </a:cubicBezTo>
                  <a:lnTo>
                    <a:pt x="117833" y="595424"/>
                  </a:lnTo>
                  <a:lnTo>
                    <a:pt x="117833" y="595424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2E59F3CC-71B6-4E4D-ABB3-982C4A763198}"/>
                </a:ext>
              </a:extLst>
            </p:cNvPr>
            <p:cNvSpPr/>
            <p:nvPr/>
          </p:nvSpPr>
          <p:spPr>
            <a:xfrm>
              <a:off x="654260" y="4635856"/>
              <a:ext cx="94631" cy="114832"/>
            </a:xfrm>
            <a:custGeom>
              <a:avLst/>
              <a:gdLst>
                <a:gd name="connsiteX0" fmla="*/ 394280 w 490677"/>
                <a:gd name="connsiteY0" fmla="*/ 0 h 595424"/>
                <a:gd name="connsiteX1" fmla="*/ 875 w 490677"/>
                <a:gd name="connsiteY1" fmla="*/ 212652 h 595424"/>
                <a:gd name="connsiteX2" fmla="*/ 489973 w 490677"/>
                <a:gd name="connsiteY2" fmla="*/ 329610 h 595424"/>
                <a:gd name="connsiteX3" fmla="*/ 117833 w 490677"/>
                <a:gd name="connsiteY3" fmla="*/ 595424 h 595424"/>
                <a:gd name="connsiteX4" fmla="*/ 117833 w 490677"/>
                <a:gd name="connsiteY4" fmla="*/ 595424 h 595424"/>
                <a:gd name="connsiteX5" fmla="*/ 117833 w 490677"/>
                <a:gd name="connsiteY5" fmla="*/ 595424 h 59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677" h="595424">
                  <a:moveTo>
                    <a:pt x="394280" y="0"/>
                  </a:moveTo>
                  <a:cubicBezTo>
                    <a:pt x="189603" y="78858"/>
                    <a:pt x="-15074" y="157717"/>
                    <a:pt x="875" y="212652"/>
                  </a:cubicBezTo>
                  <a:cubicBezTo>
                    <a:pt x="16824" y="267587"/>
                    <a:pt x="470480" y="265815"/>
                    <a:pt x="489973" y="329610"/>
                  </a:cubicBezTo>
                  <a:cubicBezTo>
                    <a:pt x="509466" y="393405"/>
                    <a:pt x="117833" y="595424"/>
                    <a:pt x="117833" y="595424"/>
                  </a:cubicBezTo>
                  <a:lnTo>
                    <a:pt x="117833" y="595424"/>
                  </a:lnTo>
                  <a:lnTo>
                    <a:pt x="117833" y="595424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3F765CB4-51E1-8C43-810A-D7846B41D47B}"/>
                </a:ext>
              </a:extLst>
            </p:cNvPr>
            <p:cNvSpPr/>
            <p:nvPr/>
          </p:nvSpPr>
          <p:spPr>
            <a:xfrm>
              <a:off x="510244" y="4779872"/>
              <a:ext cx="94631" cy="114832"/>
            </a:xfrm>
            <a:custGeom>
              <a:avLst/>
              <a:gdLst>
                <a:gd name="connsiteX0" fmla="*/ 394280 w 490677"/>
                <a:gd name="connsiteY0" fmla="*/ 0 h 595424"/>
                <a:gd name="connsiteX1" fmla="*/ 875 w 490677"/>
                <a:gd name="connsiteY1" fmla="*/ 212652 h 595424"/>
                <a:gd name="connsiteX2" fmla="*/ 489973 w 490677"/>
                <a:gd name="connsiteY2" fmla="*/ 329610 h 595424"/>
                <a:gd name="connsiteX3" fmla="*/ 117833 w 490677"/>
                <a:gd name="connsiteY3" fmla="*/ 595424 h 595424"/>
                <a:gd name="connsiteX4" fmla="*/ 117833 w 490677"/>
                <a:gd name="connsiteY4" fmla="*/ 595424 h 595424"/>
                <a:gd name="connsiteX5" fmla="*/ 117833 w 490677"/>
                <a:gd name="connsiteY5" fmla="*/ 595424 h 59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677" h="595424">
                  <a:moveTo>
                    <a:pt x="394280" y="0"/>
                  </a:moveTo>
                  <a:cubicBezTo>
                    <a:pt x="189603" y="78858"/>
                    <a:pt x="-15074" y="157717"/>
                    <a:pt x="875" y="212652"/>
                  </a:cubicBezTo>
                  <a:cubicBezTo>
                    <a:pt x="16824" y="267587"/>
                    <a:pt x="470480" y="265815"/>
                    <a:pt x="489973" y="329610"/>
                  </a:cubicBezTo>
                  <a:cubicBezTo>
                    <a:pt x="509466" y="393405"/>
                    <a:pt x="117833" y="595424"/>
                    <a:pt x="117833" y="595424"/>
                  </a:cubicBezTo>
                  <a:lnTo>
                    <a:pt x="117833" y="595424"/>
                  </a:lnTo>
                  <a:lnTo>
                    <a:pt x="117833" y="595424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A694FBEE-2765-1D4C-83A9-19944F103A9C}"/>
                </a:ext>
              </a:extLst>
            </p:cNvPr>
            <p:cNvSpPr/>
            <p:nvPr/>
          </p:nvSpPr>
          <p:spPr>
            <a:xfrm>
              <a:off x="726268" y="4419832"/>
              <a:ext cx="94631" cy="114832"/>
            </a:xfrm>
            <a:custGeom>
              <a:avLst/>
              <a:gdLst>
                <a:gd name="connsiteX0" fmla="*/ 394280 w 490677"/>
                <a:gd name="connsiteY0" fmla="*/ 0 h 595424"/>
                <a:gd name="connsiteX1" fmla="*/ 875 w 490677"/>
                <a:gd name="connsiteY1" fmla="*/ 212652 h 595424"/>
                <a:gd name="connsiteX2" fmla="*/ 489973 w 490677"/>
                <a:gd name="connsiteY2" fmla="*/ 329610 h 595424"/>
                <a:gd name="connsiteX3" fmla="*/ 117833 w 490677"/>
                <a:gd name="connsiteY3" fmla="*/ 595424 h 595424"/>
                <a:gd name="connsiteX4" fmla="*/ 117833 w 490677"/>
                <a:gd name="connsiteY4" fmla="*/ 595424 h 595424"/>
                <a:gd name="connsiteX5" fmla="*/ 117833 w 490677"/>
                <a:gd name="connsiteY5" fmla="*/ 595424 h 59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677" h="595424">
                  <a:moveTo>
                    <a:pt x="394280" y="0"/>
                  </a:moveTo>
                  <a:cubicBezTo>
                    <a:pt x="189603" y="78858"/>
                    <a:pt x="-15074" y="157717"/>
                    <a:pt x="875" y="212652"/>
                  </a:cubicBezTo>
                  <a:cubicBezTo>
                    <a:pt x="16824" y="267587"/>
                    <a:pt x="470480" y="265815"/>
                    <a:pt x="489973" y="329610"/>
                  </a:cubicBezTo>
                  <a:cubicBezTo>
                    <a:pt x="509466" y="393405"/>
                    <a:pt x="117833" y="595424"/>
                    <a:pt x="117833" y="595424"/>
                  </a:cubicBezTo>
                  <a:lnTo>
                    <a:pt x="117833" y="595424"/>
                  </a:lnTo>
                  <a:lnTo>
                    <a:pt x="117833" y="595424"/>
                  </a:ln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4FED20E-F1CB-6143-9BFE-91A75834C027}"/>
                </a:ext>
              </a:extLst>
            </p:cNvPr>
            <p:cNvSpPr txBox="1"/>
            <p:nvPr/>
          </p:nvSpPr>
          <p:spPr>
            <a:xfrm>
              <a:off x="279778" y="4901875"/>
              <a:ext cx="661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cfNA</a:t>
              </a:r>
            </a:p>
          </p:txBody>
        </p:sp>
      </p:grpSp>
      <p:grpSp>
        <p:nvGrpSpPr>
          <p:cNvPr id="4" name="Group 3" descr="Proteins">
            <a:extLst>
              <a:ext uri="{FF2B5EF4-FFF2-40B4-BE49-F238E27FC236}">
                <a16:creationId xmlns:a16="http://schemas.microsoft.com/office/drawing/2014/main" id="{E2B1CBDD-BFA9-4F2F-9C19-F9D9F7F9194C}"/>
              </a:ext>
            </a:extLst>
          </p:cNvPr>
          <p:cNvGrpSpPr/>
          <p:nvPr/>
        </p:nvGrpSpPr>
        <p:grpSpPr>
          <a:xfrm>
            <a:off x="1016313" y="4490782"/>
            <a:ext cx="989908" cy="718870"/>
            <a:chOff x="1016313" y="4490782"/>
            <a:chExt cx="989908" cy="718870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4E8C8FD-7501-924E-B7AE-5B39D2B402B8}"/>
                </a:ext>
              </a:extLst>
            </p:cNvPr>
            <p:cNvSpPr/>
            <p:nvPr/>
          </p:nvSpPr>
          <p:spPr>
            <a:xfrm>
              <a:off x="1437680" y="4562082"/>
              <a:ext cx="78154" cy="7815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6BC9018-3793-A144-8A73-C0FE36C4C3CB}"/>
                </a:ext>
              </a:extLst>
            </p:cNvPr>
            <p:cNvSpPr/>
            <p:nvPr/>
          </p:nvSpPr>
          <p:spPr>
            <a:xfrm>
              <a:off x="1495413" y="4706806"/>
              <a:ext cx="78154" cy="7815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5A4C345-AA6D-D548-AB3F-AC00C5C138EE}"/>
                </a:ext>
              </a:extLst>
            </p:cNvPr>
            <p:cNvSpPr/>
            <p:nvPr/>
          </p:nvSpPr>
          <p:spPr>
            <a:xfrm>
              <a:off x="1351397" y="4634798"/>
              <a:ext cx="78154" cy="7815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9317066F-43A8-7948-BC80-D84527D2023C}"/>
                </a:ext>
              </a:extLst>
            </p:cNvPr>
            <p:cNvSpPr/>
            <p:nvPr/>
          </p:nvSpPr>
          <p:spPr>
            <a:xfrm>
              <a:off x="1567421" y="4634798"/>
              <a:ext cx="78154" cy="7815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8BE6AB93-4ED0-8D4E-B292-4B2995B49B0B}"/>
                </a:ext>
              </a:extLst>
            </p:cNvPr>
            <p:cNvSpPr/>
            <p:nvPr/>
          </p:nvSpPr>
          <p:spPr>
            <a:xfrm>
              <a:off x="1351397" y="4706806"/>
              <a:ext cx="78154" cy="7815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B7491B5-6DD1-3F40-A8C1-3A010CD457BF}"/>
                </a:ext>
              </a:extLst>
            </p:cNvPr>
            <p:cNvSpPr/>
            <p:nvPr/>
          </p:nvSpPr>
          <p:spPr>
            <a:xfrm>
              <a:off x="1567421" y="4490782"/>
              <a:ext cx="78154" cy="7815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91A0700-714F-6F4B-B370-5BA0544F965D}"/>
                </a:ext>
              </a:extLst>
            </p:cNvPr>
            <p:cNvSpPr txBox="1"/>
            <p:nvPr/>
          </p:nvSpPr>
          <p:spPr>
            <a:xfrm>
              <a:off x="1016313" y="4901875"/>
              <a:ext cx="989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Proteins</a:t>
              </a: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D420F2EC-5213-334C-A634-4670CCCD1728}"/>
              </a:ext>
            </a:extLst>
          </p:cNvPr>
          <p:cNvSpPr txBox="1"/>
          <p:nvPr/>
        </p:nvSpPr>
        <p:spPr>
          <a:xfrm>
            <a:off x="248156" y="5253722"/>
            <a:ext cx="154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Soluble Biomarkers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575931C-204B-A044-A67D-157348917895}"/>
              </a:ext>
            </a:extLst>
          </p:cNvPr>
          <p:cNvSpPr txBox="1"/>
          <p:nvPr/>
        </p:nvSpPr>
        <p:spPr>
          <a:xfrm>
            <a:off x="3452440" y="1523700"/>
            <a:ext cx="14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“FERTLIZER”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88B000-5507-1F4D-8739-8973297C5505}"/>
              </a:ext>
            </a:extLst>
          </p:cNvPr>
          <p:cNvSpPr txBox="1"/>
          <p:nvPr/>
        </p:nvSpPr>
        <p:spPr>
          <a:xfrm>
            <a:off x="3627555" y="1847025"/>
            <a:ext cx="1128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EVs</a:t>
            </a:r>
          </a:p>
        </p:txBody>
      </p:sp>
      <p:sp>
        <p:nvSpPr>
          <p:cNvPr id="36" name="Striped Right Arrow 35" descr="Arrow to the right">
            <a:extLst>
              <a:ext uri="{FF2B5EF4-FFF2-40B4-BE49-F238E27FC236}">
                <a16:creationId xmlns:a16="http://schemas.microsoft.com/office/drawing/2014/main" id="{DE158FA7-29F3-914F-AE20-B372DC3EB95F}"/>
              </a:ext>
            </a:extLst>
          </p:cNvPr>
          <p:cNvSpPr/>
          <p:nvPr/>
        </p:nvSpPr>
        <p:spPr>
          <a:xfrm rot="20898242">
            <a:off x="2012284" y="2414545"/>
            <a:ext cx="4293027" cy="161399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 descr="EVs">
            <a:extLst>
              <a:ext uri="{FF2B5EF4-FFF2-40B4-BE49-F238E27FC236}">
                <a16:creationId xmlns:a16="http://schemas.microsoft.com/office/drawing/2014/main" id="{502C5C8C-F386-43A0-AB0A-1693E1063FAE}"/>
              </a:ext>
            </a:extLst>
          </p:cNvPr>
          <p:cNvGrpSpPr/>
          <p:nvPr/>
        </p:nvGrpSpPr>
        <p:grpSpPr>
          <a:xfrm>
            <a:off x="3403328" y="2058662"/>
            <a:ext cx="800055" cy="846820"/>
            <a:chOff x="3403328" y="2058662"/>
            <a:chExt cx="800055" cy="84682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2F427E7-F0E9-574D-BE23-7F6BD0C02ED0}"/>
                </a:ext>
              </a:extLst>
            </p:cNvPr>
            <p:cNvSpPr/>
            <p:nvPr/>
          </p:nvSpPr>
          <p:spPr>
            <a:xfrm>
              <a:off x="3964076" y="2789368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75C96EA-3FDA-B845-B0C1-B568183CA695}"/>
                </a:ext>
              </a:extLst>
            </p:cNvPr>
            <p:cNvSpPr/>
            <p:nvPr/>
          </p:nvSpPr>
          <p:spPr>
            <a:xfrm>
              <a:off x="3518026" y="2352485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0BEDB60-3513-7C41-8434-8E9B593F6DA3}"/>
                </a:ext>
              </a:extLst>
            </p:cNvPr>
            <p:cNvSpPr/>
            <p:nvPr/>
          </p:nvSpPr>
          <p:spPr>
            <a:xfrm>
              <a:off x="3552011" y="249727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454F7E7-DF8F-364E-A31D-DB9066B98BDC}"/>
                </a:ext>
              </a:extLst>
            </p:cNvPr>
            <p:cNvSpPr/>
            <p:nvPr/>
          </p:nvSpPr>
          <p:spPr>
            <a:xfrm>
              <a:off x="3700694" y="237089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87BB15D-5269-3142-B4C2-DDFAAC605D86}"/>
                </a:ext>
              </a:extLst>
            </p:cNvPr>
            <p:cNvSpPr/>
            <p:nvPr/>
          </p:nvSpPr>
          <p:spPr>
            <a:xfrm>
              <a:off x="3641221" y="2185042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F72E218-A2A7-E14D-8BC5-F8485C255BD3}"/>
                </a:ext>
              </a:extLst>
            </p:cNvPr>
            <p:cNvSpPr/>
            <p:nvPr/>
          </p:nvSpPr>
          <p:spPr>
            <a:xfrm>
              <a:off x="3745299" y="2564184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BD0F032-2802-4D4F-9BF7-BE4515F2842C}"/>
                </a:ext>
              </a:extLst>
            </p:cNvPr>
            <p:cNvSpPr/>
            <p:nvPr/>
          </p:nvSpPr>
          <p:spPr>
            <a:xfrm>
              <a:off x="3864246" y="228168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E437358-4DDE-254A-9DF1-EEC4265E295B}"/>
                </a:ext>
              </a:extLst>
            </p:cNvPr>
            <p:cNvSpPr/>
            <p:nvPr/>
          </p:nvSpPr>
          <p:spPr>
            <a:xfrm>
              <a:off x="3403328" y="2080964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676AB89-FA2C-FB4D-A7C4-435C7625B500}"/>
                </a:ext>
              </a:extLst>
            </p:cNvPr>
            <p:cNvSpPr/>
            <p:nvPr/>
          </p:nvSpPr>
          <p:spPr>
            <a:xfrm>
              <a:off x="3923718" y="2437803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CB99D27-89DD-144D-B9D0-942F2EA5F6B3}"/>
                </a:ext>
              </a:extLst>
            </p:cNvPr>
            <p:cNvSpPr/>
            <p:nvPr/>
          </p:nvSpPr>
          <p:spPr>
            <a:xfrm>
              <a:off x="3745299" y="2058662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6ACF82D-04D2-4642-8A75-4E315620851C}"/>
                </a:ext>
              </a:extLst>
            </p:cNvPr>
            <p:cNvSpPr/>
            <p:nvPr/>
          </p:nvSpPr>
          <p:spPr>
            <a:xfrm>
              <a:off x="4087269" y="2281687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B46116E2-24FF-894B-AF8C-27F27091C1C9}"/>
                </a:ext>
              </a:extLst>
            </p:cNvPr>
            <p:cNvSpPr/>
            <p:nvPr/>
          </p:nvSpPr>
          <p:spPr>
            <a:xfrm>
              <a:off x="4027796" y="2519578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64657707-4637-C74B-A51A-591CFDA950D5}"/>
                </a:ext>
              </a:extLst>
            </p:cNvPr>
            <p:cNvSpPr/>
            <p:nvPr/>
          </p:nvSpPr>
          <p:spPr>
            <a:xfrm>
              <a:off x="3849378" y="2645959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DCEE40A-C034-9146-91CD-0BD3A50ED86D}"/>
                </a:ext>
              </a:extLst>
            </p:cNvPr>
            <p:cNvSpPr/>
            <p:nvPr/>
          </p:nvSpPr>
          <p:spPr>
            <a:xfrm>
              <a:off x="3566879" y="2668262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1" name="Group 60" descr="EVs">
            <a:extLst>
              <a:ext uri="{FF2B5EF4-FFF2-40B4-BE49-F238E27FC236}">
                <a16:creationId xmlns:a16="http://schemas.microsoft.com/office/drawing/2014/main" id="{CA8DF9B1-0230-4218-B24C-436E1449DA68}"/>
              </a:ext>
            </a:extLst>
          </p:cNvPr>
          <p:cNvGrpSpPr/>
          <p:nvPr/>
        </p:nvGrpSpPr>
        <p:grpSpPr>
          <a:xfrm>
            <a:off x="4078774" y="2767066"/>
            <a:ext cx="685357" cy="621636"/>
            <a:chOff x="4078774" y="2767066"/>
            <a:chExt cx="685357" cy="6216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4421E73-538C-7849-B643-D42B30EC09D7}"/>
                </a:ext>
              </a:extLst>
            </p:cNvPr>
            <p:cNvSpPr/>
            <p:nvPr/>
          </p:nvSpPr>
          <p:spPr>
            <a:xfrm>
              <a:off x="4078774" y="3060889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D29881D-1D7A-F14D-B872-E71E8AE88DC5}"/>
                </a:ext>
              </a:extLst>
            </p:cNvPr>
            <p:cNvSpPr/>
            <p:nvPr/>
          </p:nvSpPr>
          <p:spPr>
            <a:xfrm>
              <a:off x="4112759" y="3205680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80DB05-7D70-1248-9BCE-5D32DA0F30E2}"/>
                </a:ext>
              </a:extLst>
            </p:cNvPr>
            <p:cNvSpPr/>
            <p:nvPr/>
          </p:nvSpPr>
          <p:spPr>
            <a:xfrm>
              <a:off x="4261442" y="3079300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7398C69-EF51-1C4D-BCF7-43B44523C54C}"/>
                </a:ext>
              </a:extLst>
            </p:cNvPr>
            <p:cNvSpPr/>
            <p:nvPr/>
          </p:nvSpPr>
          <p:spPr>
            <a:xfrm>
              <a:off x="4201969" y="289344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564FA2C-E060-7A45-B447-C3C9EB655BAD}"/>
                </a:ext>
              </a:extLst>
            </p:cNvPr>
            <p:cNvSpPr/>
            <p:nvPr/>
          </p:nvSpPr>
          <p:spPr>
            <a:xfrm>
              <a:off x="4306047" y="3272588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B2E09BB-3242-3544-8EE2-3C4F0BBA3F4A}"/>
                </a:ext>
              </a:extLst>
            </p:cNvPr>
            <p:cNvSpPr/>
            <p:nvPr/>
          </p:nvSpPr>
          <p:spPr>
            <a:xfrm>
              <a:off x="4424994" y="2990090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C333E19-FBFF-3F43-8115-66725F101D75}"/>
                </a:ext>
              </a:extLst>
            </p:cNvPr>
            <p:cNvSpPr/>
            <p:nvPr/>
          </p:nvSpPr>
          <p:spPr>
            <a:xfrm>
              <a:off x="4484466" y="3146207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06CC67C-B5C7-0249-8A55-532033756305}"/>
                </a:ext>
              </a:extLst>
            </p:cNvPr>
            <p:cNvSpPr/>
            <p:nvPr/>
          </p:nvSpPr>
          <p:spPr>
            <a:xfrm>
              <a:off x="4306047" y="276706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ADA0F9D-0424-864C-A22F-08C278AF9A94}"/>
                </a:ext>
              </a:extLst>
            </p:cNvPr>
            <p:cNvSpPr/>
            <p:nvPr/>
          </p:nvSpPr>
          <p:spPr>
            <a:xfrm>
              <a:off x="4648017" y="2990091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C63262B-5B40-A648-97BB-A5B485E075B3}"/>
                </a:ext>
              </a:extLst>
            </p:cNvPr>
            <p:cNvSpPr/>
            <p:nvPr/>
          </p:nvSpPr>
          <p:spPr>
            <a:xfrm>
              <a:off x="4588544" y="3227982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Striped Right Arrow 36" descr="Arrow to the right">
            <a:extLst>
              <a:ext uri="{FF2B5EF4-FFF2-40B4-BE49-F238E27FC236}">
                <a16:creationId xmlns:a16="http://schemas.microsoft.com/office/drawing/2014/main" id="{C49A82DE-18CD-6744-9069-221185F399BC}"/>
              </a:ext>
            </a:extLst>
          </p:cNvPr>
          <p:cNvSpPr/>
          <p:nvPr/>
        </p:nvSpPr>
        <p:spPr>
          <a:xfrm rot="21146932">
            <a:off x="2033712" y="3234636"/>
            <a:ext cx="4293027" cy="161399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Striped Right Arrow 37" descr="Arrow to the right">
            <a:extLst>
              <a:ext uri="{FF2B5EF4-FFF2-40B4-BE49-F238E27FC236}">
                <a16:creationId xmlns:a16="http://schemas.microsoft.com/office/drawing/2014/main" id="{65F32C49-72BB-AF40-9DAE-D68D60E1C581}"/>
              </a:ext>
            </a:extLst>
          </p:cNvPr>
          <p:cNvSpPr/>
          <p:nvPr/>
        </p:nvSpPr>
        <p:spPr>
          <a:xfrm rot="455165">
            <a:off x="2012284" y="4037353"/>
            <a:ext cx="4293027" cy="161399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Striped Right Arrow 67" descr="Arrow to the right">
            <a:extLst>
              <a:ext uri="{FF2B5EF4-FFF2-40B4-BE49-F238E27FC236}">
                <a16:creationId xmlns:a16="http://schemas.microsoft.com/office/drawing/2014/main" id="{761AF032-364D-EA49-B197-E96ED1061911}"/>
              </a:ext>
            </a:extLst>
          </p:cNvPr>
          <p:cNvSpPr/>
          <p:nvPr/>
        </p:nvSpPr>
        <p:spPr>
          <a:xfrm rot="803888">
            <a:off x="1966245" y="4738470"/>
            <a:ext cx="4293027" cy="161399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9" name="Group 58" descr="EVs">
            <a:extLst>
              <a:ext uri="{FF2B5EF4-FFF2-40B4-BE49-F238E27FC236}">
                <a16:creationId xmlns:a16="http://schemas.microsoft.com/office/drawing/2014/main" id="{03782219-0BF2-4007-8D6A-4A776146B434}"/>
              </a:ext>
            </a:extLst>
          </p:cNvPr>
          <p:cNvGrpSpPr/>
          <p:nvPr/>
        </p:nvGrpSpPr>
        <p:grpSpPr>
          <a:xfrm>
            <a:off x="4023088" y="3354363"/>
            <a:ext cx="1003255" cy="1594093"/>
            <a:chOff x="4023088" y="3354363"/>
            <a:chExt cx="1003255" cy="159409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CD0F096-3DCD-D241-9234-293602334B04}"/>
                </a:ext>
              </a:extLst>
            </p:cNvPr>
            <p:cNvSpPr/>
            <p:nvPr/>
          </p:nvSpPr>
          <p:spPr>
            <a:xfrm>
              <a:off x="4410126" y="3354363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D6B8A3E-2822-BC48-99C1-FF86631F47AF}"/>
                </a:ext>
              </a:extLst>
            </p:cNvPr>
            <p:cNvSpPr/>
            <p:nvPr/>
          </p:nvSpPr>
          <p:spPr>
            <a:xfrm>
              <a:off x="4127627" y="337666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2F4120F-3602-3146-83CD-687FE932048D}"/>
                </a:ext>
              </a:extLst>
            </p:cNvPr>
            <p:cNvSpPr/>
            <p:nvPr/>
          </p:nvSpPr>
          <p:spPr>
            <a:xfrm>
              <a:off x="4340986" y="3785045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DA1E0D-F684-164A-B44D-FEFE5E67248B}"/>
                </a:ext>
              </a:extLst>
            </p:cNvPr>
            <p:cNvSpPr/>
            <p:nvPr/>
          </p:nvSpPr>
          <p:spPr>
            <a:xfrm>
              <a:off x="4374971" y="392983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AA286F6-8530-6F47-8F6C-95B4C73AC0D0}"/>
                </a:ext>
              </a:extLst>
            </p:cNvPr>
            <p:cNvSpPr/>
            <p:nvPr/>
          </p:nvSpPr>
          <p:spPr>
            <a:xfrm>
              <a:off x="4523654" y="380345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492385D-3E46-BE43-A9AC-2DEF3F7C6423}"/>
                </a:ext>
              </a:extLst>
            </p:cNvPr>
            <p:cNvSpPr/>
            <p:nvPr/>
          </p:nvSpPr>
          <p:spPr>
            <a:xfrm>
              <a:off x="4464181" y="3617602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1ED8420-EF7F-D141-B98F-0991148A39A9}"/>
                </a:ext>
              </a:extLst>
            </p:cNvPr>
            <p:cNvSpPr/>
            <p:nvPr/>
          </p:nvSpPr>
          <p:spPr>
            <a:xfrm>
              <a:off x="4568259" y="3996744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F9CBE5C-E554-A34D-B1BD-494CEED67EBC}"/>
                </a:ext>
              </a:extLst>
            </p:cNvPr>
            <p:cNvSpPr/>
            <p:nvPr/>
          </p:nvSpPr>
          <p:spPr>
            <a:xfrm>
              <a:off x="4687206" y="371424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94004C0-E0DD-0D41-A186-04969812320F}"/>
                </a:ext>
              </a:extLst>
            </p:cNvPr>
            <p:cNvSpPr/>
            <p:nvPr/>
          </p:nvSpPr>
          <p:spPr>
            <a:xfrm>
              <a:off x="4226288" y="3513524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C39FAA7-2241-5143-ADB8-B087D5322595}"/>
                </a:ext>
              </a:extLst>
            </p:cNvPr>
            <p:cNvSpPr/>
            <p:nvPr/>
          </p:nvSpPr>
          <p:spPr>
            <a:xfrm>
              <a:off x="4746678" y="3870363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61889E3-CA6F-9140-9FC9-0417D99F8AB2}"/>
                </a:ext>
              </a:extLst>
            </p:cNvPr>
            <p:cNvSpPr/>
            <p:nvPr/>
          </p:nvSpPr>
          <p:spPr>
            <a:xfrm>
              <a:off x="4568259" y="3491222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A3569C8-63F9-5540-B313-0119A1D3BF8A}"/>
                </a:ext>
              </a:extLst>
            </p:cNvPr>
            <p:cNvSpPr/>
            <p:nvPr/>
          </p:nvSpPr>
          <p:spPr>
            <a:xfrm>
              <a:off x="4910229" y="3714247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901C192-6952-FC48-BD8A-0AB74696C5C9}"/>
                </a:ext>
              </a:extLst>
            </p:cNvPr>
            <p:cNvSpPr/>
            <p:nvPr/>
          </p:nvSpPr>
          <p:spPr>
            <a:xfrm>
              <a:off x="4850756" y="3952138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616507-46F5-1141-A821-F724349AB507}"/>
                </a:ext>
              </a:extLst>
            </p:cNvPr>
            <p:cNvSpPr/>
            <p:nvPr/>
          </p:nvSpPr>
          <p:spPr>
            <a:xfrm>
              <a:off x="4672338" y="4078519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FB7DA2B-74F1-0344-B24C-B8790410C07C}"/>
                </a:ext>
              </a:extLst>
            </p:cNvPr>
            <p:cNvSpPr/>
            <p:nvPr/>
          </p:nvSpPr>
          <p:spPr>
            <a:xfrm>
              <a:off x="4389839" y="4100822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0623620-89FD-7244-8F85-71B12F095F7F}"/>
                </a:ext>
              </a:extLst>
            </p:cNvPr>
            <p:cNvSpPr/>
            <p:nvPr/>
          </p:nvSpPr>
          <p:spPr>
            <a:xfrm>
              <a:off x="4137786" y="4516565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20C65F1-9257-DB48-834A-EFDD1FC010A8}"/>
                </a:ext>
              </a:extLst>
            </p:cNvPr>
            <p:cNvSpPr/>
            <p:nvPr/>
          </p:nvSpPr>
          <p:spPr>
            <a:xfrm>
              <a:off x="4171771" y="466135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5371561-B13F-0745-BB4E-D0DD0043D16D}"/>
                </a:ext>
              </a:extLst>
            </p:cNvPr>
            <p:cNvSpPr/>
            <p:nvPr/>
          </p:nvSpPr>
          <p:spPr>
            <a:xfrm>
              <a:off x="4320454" y="453497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2018DEB-71DA-5D40-98E6-30C07C10BBA2}"/>
                </a:ext>
              </a:extLst>
            </p:cNvPr>
            <p:cNvSpPr/>
            <p:nvPr/>
          </p:nvSpPr>
          <p:spPr>
            <a:xfrm>
              <a:off x="4260981" y="4349122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E80F3BE-D585-4C4E-8082-F4FFA0E4A260}"/>
                </a:ext>
              </a:extLst>
            </p:cNvPr>
            <p:cNvSpPr/>
            <p:nvPr/>
          </p:nvSpPr>
          <p:spPr>
            <a:xfrm>
              <a:off x="4365059" y="4728264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2868167-CF2E-8C4F-AF16-1E021DE74A60}"/>
                </a:ext>
              </a:extLst>
            </p:cNvPr>
            <p:cNvSpPr/>
            <p:nvPr/>
          </p:nvSpPr>
          <p:spPr>
            <a:xfrm>
              <a:off x="4484006" y="4445766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07F4CF3-6A1B-574A-AF5F-648895F3A8C4}"/>
                </a:ext>
              </a:extLst>
            </p:cNvPr>
            <p:cNvSpPr/>
            <p:nvPr/>
          </p:nvSpPr>
          <p:spPr>
            <a:xfrm>
              <a:off x="4023088" y="4245044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AFFB221-91BF-8943-B33E-7BAB32E0B078}"/>
                </a:ext>
              </a:extLst>
            </p:cNvPr>
            <p:cNvSpPr/>
            <p:nvPr/>
          </p:nvSpPr>
          <p:spPr>
            <a:xfrm>
              <a:off x="4543478" y="4601883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DA95AA9-74B8-A14B-95F5-DAF2990E3F1C}"/>
                </a:ext>
              </a:extLst>
            </p:cNvPr>
            <p:cNvSpPr/>
            <p:nvPr/>
          </p:nvSpPr>
          <p:spPr>
            <a:xfrm>
              <a:off x="4365059" y="4222742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DAD5E5A-F282-7749-AB5E-416D62B343D5}"/>
                </a:ext>
              </a:extLst>
            </p:cNvPr>
            <p:cNvSpPr/>
            <p:nvPr/>
          </p:nvSpPr>
          <p:spPr>
            <a:xfrm>
              <a:off x="4707029" y="4445767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9F8B037-248B-9C46-924B-8AC8193B9348}"/>
                </a:ext>
              </a:extLst>
            </p:cNvPr>
            <p:cNvSpPr/>
            <p:nvPr/>
          </p:nvSpPr>
          <p:spPr>
            <a:xfrm>
              <a:off x="4647556" y="4683658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21FD422-B2BC-DF41-AE89-F28F4D46891C}"/>
                </a:ext>
              </a:extLst>
            </p:cNvPr>
            <p:cNvSpPr/>
            <p:nvPr/>
          </p:nvSpPr>
          <p:spPr>
            <a:xfrm>
              <a:off x="4469138" y="4810039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946F336-EB7B-674B-AF41-B72E0422DF28}"/>
                </a:ext>
              </a:extLst>
            </p:cNvPr>
            <p:cNvSpPr/>
            <p:nvPr/>
          </p:nvSpPr>
          <p:spPr>
            <a:xfrm>
              <a:off x="4186639" y="4832342"/>
              <a:ext cx="116114" cy="116114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3" name="Picture 32" descr="Illustration of human head and brain">
            <a:extLst>
              <a:ext uri="{FF2B5EF4-FFF2-40B4-BE49-F238E27FC236}">
                <a16:creationId xmlns:a16="http://schemas.microsoft.com/office/drawing/2014/main" id="{50A08221-F9E9-4641-A33C-075124F41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16" y="484711"/>
            <a:ext cx="1320800" cy="1524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D1A8ECF-24F3-B94E-A6B7-EBDB5E383462}"/>
              </a:ext>
            </a:extLst>
          </p:cNvPr>
          <p:cNvSpPr txBox="1"/>
          <p:nvPr/>
        </p:nvSpPr>
        <p:spPr>
          <a:xfrm>
            <a:off x="7782357" y="1497411"/>
            <a:ext cx="108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“SOIL”</a:t>
            </a:r>
          </a:p>
        </p:txBody>
      </p:sp>
      <p:pic>
        <p:nvPicPr>
          <p:cNvPr id="34" name="Picture 33" descr="Illustration of lungs">
            <a:extLst>
              <a:ext uri="{FF2B5EF4-FFF2-40B4-BE49-F238E27FC236}">
                <a16:creationId xmlns:a16="http://schemas.microsoft.com/office/drawing/2014/main" id="{553FEFA8-4A85-044C-8CAE-4AFCF6F55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7" t="7334" r="3260" b="12000"/>
          <a:stretch/>
        </p:blipFill>
        <p:spPr>
          <a:xfrm>
            <a:off x="6279407" y="2154802"/>
            <a:ext cx="1682020" cy="15905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C70240A-7BB1-4940-AF97-84ED6C4980C1}"/>
              </a:ext>
            </a:extLst>
          </p:cNvPr>
          <p:cNvSpPr txBox="1"/>
          <p:nvPr/>
        </p:nvSpPr>
        <p:spPr>
          <a:xfrm>
            <a:off x="7541907" y="2012081"/>
            <a:ext cx="147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Metastatic Niche</a:t>
            </a:r>
          </a:p>
          <a:p>
            <a:pPr algn="ctr"/>
            <a:r>
              <a:rPr lang="en-US" sz="1400" dirty="0"/>
              <a:t>Occult Reservoirs</a:t>
            </a:r>
          </a:p>
        </p:txBody>
      </p:sp>
      <p:pic>
        <p:nvPicPr>
          <p:cNvPr id="35" name="Picture 34" descr="Illustration of liver">
            <a:extLst>
              <a:ext uri="{FF2B5EF4-FFF2-40B4-BE49-F238E27FC236}">
                <a16:creationId xmlns:a16="http://schemas.microsoft.com/office/drawing/2014/main" id="{5592AB84-822D-B64D-B2CF-ECF694E9E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02" t="31626" r="8820" b="18050"/>
          <a:stretch/>
        </p:blipFill>
        <p:spPr>
          <a:xfrm>
            <a:off x="6296725" y="3839361"/>
            <a:ext cx="1807134" cy="1150038"/>
          </a:xfrm>
          <a:prstGeom prst="rect">
            <a:avLst/>
          </a:prstGeom>
        </p:spPr>
      </p:pic>
      <p:pic>
        <p:nvPicPr>
          <p:cNvPr id="69" name="Picture 68" descr="Illustration of bone marrow">
            <a:extLst>
              <a:ext uri="{FF2B5EF4-FFF2-40B4-BE49-F238E27FC236}">
                <a16:creationId xmlns:a16="http://schemas.microsoft.com/office/drawing/2014/main" id="{17B53E04-AADD-1D44-97B3-737BE7144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699" y="4988779"/>
            <a:ext cx="1270000" cy="127000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D27CE7AB-D3F8-9E4C-81A0-9DCA85EB0FD6}"/>
              </a:ext>
            </a:extLst>
          </p:cNvPr>
          <p:cNvSpPr txBox="1"/>
          <p:nvPr/>
        </p:nvSpPr>
        <p:spPr>
          <a:xfrm>
            <a:off x="262424" y="6239324"/>
            <a:ext cx="829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 multi-component analysis may improve diagnostic utility</a:t>
            </a:r>
          </a:p>
        </p:txBody>
      </p:sp>
    </p:spTree>
    <p:extLst>
      <p:ext uri="{BB962C8B-B14F-4D97-AF65-F5344CB8AC3E}">
        <p14:creationId xmlns:p14="http://schemas.microsoft.com/office/powerpoint/2010/main" val="3456884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E2D0D2-D753-A441-A1D3-7650D5236D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1595" y="308636"/>
            <a:ext cx="6638345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Multi-component Analyses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A4DDB9-0274-AC4D-99E4-84C2ADF6C5E3}"/>
              </a:ext>
            </a:extLst>
          </p:cNvPr>
          <p:cNvSpPr txBox="1"/>
          <p:nvPr/>
        </p:nvSpPr>
        <p:spPr>
          <a:xfrm>
            <a:off x="552658" y="1366576"/>
            <a:ext cx="791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Comparison and Synergy Between CTC and cfDNA analyses</a:t>
            </a:r>
          </a:p>
        </p:txBody>
      </p:sp>
      <p:pic>
        <p:nvPicPr>
          <p:cNvPr id="3" name="Picture 2" descr="Association of ctDNA and CTCs with DDFS">
            <a:extLst>
              <a:ext uri="{FF2B5EF4-FFF2-40B4-BE49-F238E27FC236}">
                <a16:creationId xmlns:a16="http://schemas.microsoft.com/office/drawing/2014/main" id="{1D2C0D85-B574-0342-B826-55F01316F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28" y="1773608"/>
            <a:ext cx="4196254" cy="1954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F048D9-27DA-0D44-80A3-DDCA8E613372}"/>
              </a:ext>
            </a:extLst>
          </p:cNvPr>
          <p:cNvSpPr txBox="1"/>
          <p:nvPr/>
        </p:nvSpPr>
        <p:spPr>
          <a:xfrm>
            <a:off x="4983981" y="2270628"/>
            <a:ext cx="3396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TNBC in neoadjuvant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142 ctDNA ; 123 CTC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FoundationOne ctDNA assay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EpCAM based CTC capture / enumeration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56437-FB52-044A-8691-C94AB630B699}"/>
              </a:ext>
            </a:extLst>
          </p:cNvPr>
          <p:cNvSpPr txBox="1"/>
          <p:nvPr/>
        </p:nvSpPr>
        <p:spPr>
          <a:xfrm>
            <a:off x="1466169" y="3668330"/>
            <a:ext cx="3989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Radovich, et al.  JAMA Oncology, 2020. </a:t>
            </a:r>
            <a:r>
              <a:rPr lang="en-US" sz="1100" dirty="0"/>
              <a:t>PMCID: PMC7349081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CC2B5-1AAE-6349-867B-6EA2150A0F28}"/>
              </a:ext>
            </a:extLst>
          </p:cNvPr>
          <p:cNvSpPr txBox="1"/>
          <p:nvPr/>
        </p:nvSpPr>
        <p:spPr>
          <a:xfrm>
            <a:off x="376810" y="4262658"/>
            <a:ext cx="8269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Fewer Comparative Exosome &lt;&gt; CTC studies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/>
              <a:t>Unique opportunities </a:t>
            </a:r>
            <a:r>
              <a:rPr lang="en-US" sz="2000" b="1" dirty="0"/>
              <a:t>for cross-platform comparisons using reference sets </a:t>
            </a:r>
          </a:p>
        </p:txBody>
      </p:sp>
    </p:spTree>
    <p:extLst>
      <p:ext uri="{BB962C8B-B14F-4D97-AF65-F5344CB8AC3E}">
        <p14:creationId xmlns:p14="http://schemas.microsoft.com/office/powerpoint/2010/main" val="814459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AD401538-41E0-0241-8A66-8547F4AEB0B6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381000" y="177800"/>
            <a:ext cx="8382000" cy="106680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Evolution of Biospecimen- Based Biomarker Research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FFF9B3E6-D2CA-884D-B329-25B2EFE4D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05" y="1653363"/>
            <a:ext cx="9835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latin typeface="Arial" charset="0"/>
                <a:ea typeface="ＭＳ Ｐゴシック" charset="0"/>
              </a:rPr>
              <a:t> 1971 </a:t>
            </a:r>
          </a:p>
        </p:txBody>
      </p:sp>
      <p:grpSp>
        <p:nvGrpSpPr>
          <p:cNvPr id="2" name="Group 1" descr="Schematic showing how an individual can provide an FFPE tumor block that undergoes pathology review">
            <a:extLst>
              <a:ext uri="{FF2B5EF4-FFF2-40B4-BE49-F238E27FC236}">
                <a16:creationId xmlns:a16="http://schemas.microsoft.com/office/drawing/2014/main" id="{8D0D8FE5-6A1A-4130-AED0-A4FCE03F2BE5}"/>
              </a:ext>
            </a:extLst>
          </p:cNvPr>
          <p:cNvGrpSpPr/>
          <p:nvPr/>
        </p:nvGrpSpPr>
        <p:grpSpPr>
          <a:xfrm>
            <a:off x="972768" y="1156313"/>
            <a:ext cx="2653076" cy="1161230"/>
            <a:chOff x="972768" y="1156313"/>
            <a:chExt cx="2653076" cy="116123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267A11C1-94A5-9548-840C-7A952F30D7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768" y="1389293"/>
              <a:ext cx="2597659" cy="928250"/>
              <a:chOff x="2064" y="1104"/>
              <a:chExt cx="1455" cy="520"/>
            </a:xfrm>
          </p:grpSpPr>
          <p:sp>
            <p:nvSpPr>
              <p:cNvPr id="6" name="Line 4">
                <a:extLst>
                  <a:ext uri="{FF2B5EF4-FFF2-40B4-BE49-F238E27FC236}">
                    <a16:creationId xmlns:a16="http://schemas.microsoft.com/office/drawing/2014/main" id="{D1E3FE9F-873D-DA47-A3C4-76BAFC287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2" y="1364"/>
                <a:ext cx="2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7" name="Picture 5" descr="clin-lab12a">
                <a:hlinkClick r:id="rId2"/>
                <a:extLst>
                  <a:ext uri="{FF2B5EF4-FFF2-40B4-BE49-F238E27FC236}">
                    <a16:creationId xmlns:a16="http://schemas.microsoft.com/office/drawing/2014/main" id="{1AF4F6BE-43B2-D44E-952D-4525C55B41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557"/>
              <a:stretch>
                <a:fillRect/>
              </a:stretch>
            </p:blipFill>
            <p:spPr bwMode="auto">
              <a:xfrm>
                <a:off x="2649" y="1137"/>
                <a:ext cx="228" cy="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8">
                <a:extLst>
                  <a:ext uri="{FF2B5EF4-FFF2-40B4-BE49-F238E27FC236}">
                    <a16:creationId xmlns:a16="http://schemas.microsoft.com/office/drawing/2014/main" id="{6C177600-3FAA-CA41-961E-931CB2E60B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64" y="1104"/>
                <a:ext cx="260" cy="520"/>
                <a:chOff x="864" y="1440"/>
                <a:chExt cx="384" cy="768"/>
              </a:xfrm>
            </p:grpSpPr>
            <p:pic>
              <p:nvPicPr>
                <p:cNvPr id="11" name="Picture 9" descr="fig8b">
                  <a:extLst>
                    <a:ext uri="{FF2B5EF4-FFF2-40B4-BE49-F238E27FC236}">
                      <a16:creationId xmlns:a16="http://schemas.microsoft.com/office/drawing/2014/main" id="{A3511A85-7B5B-1A4A-9922-0D387849ED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25" t="21332" r="89583" b="57941"/>
                <a:stretch>
                  <a:fillRect/>
                </a:stretch>
              </p:blipFill>
              <p:spPr bwMode="auto">
                <a:xfrm>
                  <a:off x="864" y="1488"/>
                  <a:ext cx="336" cy="7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Rectangle 10">
                  <a:extLst>
                    <a:ext uri="{FF2B5EF4-FFF2-40B4-BE49-F238E27FC236}">
                      <a16:creationId xmlns:a16="http://schemas.microsoft.com/office/drawing/2014/main" id="{ACF84021-2D12-724B-8F61-349796A4B1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440"/>
                  <a:ext cx="96" cy="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Arial" charset="0"/>
                    <a:ea typeface="ＭＳ Ｐゴシック" charset="0"/>
                  </a:endParaRPr>
                </a:p>
              </p:txBody>
            </p:sp>
          </p:grpSp>
          <p:pic>
            <p:nvPicPr>
              <p:cNvPr id="9" name="Picture 11" descr="clin-lab12a">
                <a:hlinkClick r:id="rId2"/>
                <a:extLst>
                  <a:ext uri="{FF2B5EF4-FFF2-40B4-BE49-F238E27FC236}">
                    <a16:creationId xmlns:a16="http://schemas.microsoft.com/office/drawing/2014/main" id="{8D0F79E8-26DA-2E41-A651-C6AB148B99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43"/>
              <a:stretch>
                <a:fillRect/>
              </a:stretch>
            </p:blipFill>
            <p:spPr bwMode="auto">
              <a:xfrm>
                <a:off x="3105" y="1137"/>
                <a:ext cx="414" cy="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Line 12">
                <a:extLst>
                  <a:ext uri="{FF2B5EF4-FFF2-40B4-BE49-F238E27FC236}">
                    <a16:creationId xmlns:a16="http://schemas.microsoft.com/office/drawing/2014/main" id="{F75FDEDB-1E78-DA4A-8EF4-A120A00CB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2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CD7EEE-9BD1-7D4F-A1EC-21AE6E93A975}"/>
                </a:ext>
              </a:extLst>
            </p:cNvPr>
            <p:cNvSpPr txBox="1"/>
            <p:nvPr/>
          </p:nvSpPr>
          <p:spPr>
            <a:xfrm>
              <a:off x="1787464" y="1156313"/>
              <a:ext cx="866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FFPE Tumor Block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F6A9F0B-B65B-B445-A2BC-9D3232086D63}"/>
                </a:ext>
              </a:extLst>
            </p:cNvPr>
            <p:cNvSpPr txBox="1"/>
            <p:nvPr/>
          </p:nvSpPr>
          <p:spPr>
            <a:xfrm>
              <a:off x="2759341" y="1156313"/>
              <a:ext cx="866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Pathology Review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B6DFCA13-CA1B-4443-9670-D25EF28D27AC}"/>
              </a:ext>
            </a:extLst>
          </p:cNvPr>
          <p:cNvSpPr txBox="1"/>
          <p:nvPr/>
        </p:nvSpPr>
        <p:spPr>
          <a:xfrm>
            <a:off x="4963886" y="1325590"/>
            <a:ext cx="3377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Simpler trial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Tissue and blood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biomarkers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technologies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B1D94066-DE90-3D48-9E83-5EF40D8A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05" y="3441534"/>
            <a:ext cx="9835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latin typeface="Arial" charset="0"/>
                <a:ea typeface="ＭＳ Ｐゴシック" charset="0"/>
              </a:rPr>
              <a:t> 2021</a:t>
            </a:r>
          </a:p>
        </p:txBody>
      </p:sp>
      <p:grpSp>
        <p:nvGrpSpPr>
          <p:cNvPr id="67" name="Group 66" descr="Schematic showing the many biospecimens available today.">
            <a:extLst>
              <a:ext uri="{FF2B5EF4-FFF2-40B4-BE49-F238E27FC236}">
                <a16:creationId xmlns:a16="http://schemas.microsoft.com/office/drawing/2014/main" id="{AA135ED0-2613-4085-B416-1D5E877967E9}"/>
              </a:ext>
            </a:extLst>
          </p:cNvPr>
          <p:cNvGrpSpPr/>
          <p:nvPr/>
        </p:nvGrpSpPr>
        <p:grpSpPr>
          <a:xfrm>
            <a:off x="1083719" y="2708455"/>
            <a:ext cx="3612972" cy="1856704"/>
            <a:chOff x="1083719" y="2708455"/>
            <a:chExt cx="3612972" cy="1856704"/>
          </a:xfrm>
        </p:grpSpPr>
        <p:pic>
          <p:nvPicPr>
            <p:cNvPr id="15" name="Picture 9" descr="fig8b">
              <a:extLst>
                <a:ext uri="{FF2B5EF4-FFF2-40B4-BE49-F238E27FC236}">
                  <a16:creationId xmlns:a16="http://schemas.microsoft.com/office/drawing/2014/main" id="{68D6B7E8-46A4-7745-835E-898117A3B4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7" t="21332" r="90204" b="57941"/>
            <a:stretch/>
          </p:blipFill>
          <p:spPr bwMode="auto">
            <a:xfrm>
              <a:off x="1083719" y="3169839"/>
              <a:ext cx="284508" cy="985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89362CA-C126-8343-942A-67B42412673C}"/>
                </a:ext>
              </a:extLst>
            </p:cNvPr>
            <p:cNvCxnSpPr>
              <a:cxnSpLocks/>
            </p:cNvCxnSpPr>
            <p:nvPr/>
          </p:nvCxnSpPr>
          <p:spPr>
            <a:xfrm>
              <a:off x="1405605" y="2908510"/>
              <a:ext cx="495536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580FEC-46AC-1A45-A1CE-14FD8450BD4F}"/>
                </a:ext>
              </a:extLst>
            </p:cNvPr>
            <p:cNvSpPr txBox="1"/>
            <p:nvPr/>
          </p:nvSpPr>
          <p:spPr>
            <a:xfrm>
              <a:off x="1884792" y="2724827"/>
              <a:ext cx="866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Peripheral Blood Cells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93D1F4A-D119-3D44-A4B2-C936A94D04EB}"/>
                </a:ext>
              </a:extLst>
            </p:cNvPr>
            <p:cNvCxnSpPr>
              <a:cxnSpLocks/>
            </p:cNvCxnSpPr>
            <p:nvPr/>
          </p:nvCxnSpPr>
          <p:spPr>
            <a:xfrm>
              <a:off x="1405605" y="3108770"/>
              <a:ext cx="495536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7EE549D-B3D0-F840-ACED-598CB148747A}"/>
                </a:ext>
              </a:extLst>
            </p:cNvPr>
            <p:cNvCxnSpPr>
              <a:cxnSpLocks/>
            </p:cNvCxnSpPr>
            <p:nvPr/>
          </p:nvCxnSpPr>
          <p:spPr>
            <a:xfrm>
              <a:off x="1405605" y="3266465"/>
              <a:ext cx="495536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8B2C96E-9C22-694C-9915-F89206873AD0}"/>
                </a:ext>
              </a:extLst>
            </p:cNvPr>
            <p:cNvCxnSpPr>
              <a:cxnSpLocks/>
            </p:cNvCxnSpPr>
            <p:nvPr/>
          </p:nvCxnSpPr>
          <p:spPr>
            <a:xfrm>
              <a:off x="1405605" y="3698165"/>
              <a:ext cx="495536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49AAF43-489E-7E45-BDF4-45AAB82922D3}"/>
                </a:ext>
              </a:extLst>
            </p:cNvPr>
            <p:cNvCxnSpPr>
              <a:cxnSpLocks/>
            </p:cNvCxnSpPr>
            <p:nvPr/>
          </p:nvCxnSpPr>
          <p:spPr>
            <a:xfrm>
              <a:off x="1405605" y="3978949"/>
              <a:ext cx="495536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4B562A5-FED9-834B-9693-CFF0012007BB}"/>
                </a:ext>
              </a:extLst>
            </p:cNvPr>
            <p:cNvCxnSpPr>
              <a:cxnSpLocks/>
            </p:cNvCxnSpPr>
            <p:nvPr/>
          </p:nvCxnSpPr>
          <p:spPr>
            <a:xfrm>
              <a:off x="1411730" y="4327011"/>
              <a:ext cx="495536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EB3A87-474D-BB4A-B777-29EE149CE74A}"/>
                </a:ext>
              </a:extLst>
            </p:cNvPr>
            <p:cNvSpPr txBox="1"/>
            <p:nvPr/>
          </p:nvSpPr>
          <p:spPr>
            <a:xfrm>
              <a:off x="1892838" y="2994688"/>
              <a:ext cx="86650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Plasma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86EDEB-F9A0-1E4B-AC80-5A7745877594}"/>
                </a:ext>
              </a:extLst>
            </p:cNvPr>
            <p:cNvSpPr txBox="1"/>
            <p:nvPr/>
          </p:nvSpPr>
          <p:spPr>
            <a:xfrm>
              <a:off x="1927601" y="3538453"/>
              <a:ext cx="610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FFPE Tissue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CDFE1E-18AE-3640-A04E-31AFE463D9CA}"/>
                </a:ext>
              </a:extLst>
            </p:cNvPr>
            <p:cNvSpPr txBox="1"/>
            <p:nvPr/>
          </p:nvSpPr>
          <p:spPr>
            <a:xfrm>
              <a:off x="1932712" y="3826838"/>
              <a:ext cx="610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Fresh Tissue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9E0B56-8CDB-F745-9D72-E72322EE3791}"/>
                </a:ext>
              </a:extLst>
            </p:cNvPr>
            <p:cNvSpPr txBox="1"/>
            <p:nvPr/>
          </p:nvSpPr>
          <p:spPr>
            <a:xfrm>
              <a:off x="1932712" y="4216381"/>
              <a:ext cx="6102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Stool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C3DF1C-B3D8-B942-BBE8-A559E7EA19CA}"/>
                </a:ext>
              </a:extLst>
            </p:cNvPr>
            <p:cNvSpPr txBox="1"/>
            <p:nvPr/>
          </p:nvSpPr>
          <p:spPr>
            <a:xfrm>
              <a:off x="1932712" y="4329019"/>
              <a:ext cx="6102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Urine</a:t>
              </a:r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C8249816-F0E6-7646-B3BB-50E6CCEEE293}"/>
                </a:ext>
              </a:extLst>
            </p:cNvPr>
            <p:cNvSpPr/>
            <p:nvPr/>
          </p:nvSpPr>
          <p:spPr>
            <a:xfrm>
              <a:off x="2601392" y="2760108"/>
              <a:ext cx="166252" cy="9824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A7072A-93F9-DF4C-B037-F2F8C52D0363}"/>
                </a:ext>
              </a:extLst>
            </p:cNvPr>
            <p:cNvSpPr txBox="1"/>
            <p:nvPr/>
          </p:nvSpPr>
          <p:spPr>
            <a:xfrm>
              <a:off x="2726096" y="2708455"/>
              <a:ext cx="72862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Buffy Coat</a:t>
              </a: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33064F50-7808-C342-84FD-8170BC8901DB}"/>
                </a:ext>
              </a:extLst>
            </p:cNvPr>
            <p:cNvSpPr/>
            <p:nvPr/>
          </p:nvSpPr>
          <p:spPr>
            <a:xfrm>
              <a:off x="2601392" y="2854570"/>
              <a:ext cx="166252" cy="9824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5CC3CD4A-9A7A-B842-901F-658AD0F03C01}"/>
                </a:ext>
              </a:extLst>
            </p:cNvPr>
            <p:cNvSpPr/>
            <p:nvPr/>
          </p:nvSpPr>
          <p:spPr>
            <a:xfrm>
              <a:off x="2601392" y="2960365"/>
              <a:ext cx="166252" cy="9824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EAD8132-E946-6649-BC34-23AAAB8B9308}"/>
                </a:ext>
              </a:extLst>
            </p:cNvPr>
            <p:cNvSpPr txBox="1"/>
            <p:nvPr/>
          </p:nvSpPr>
          <p:spPr>
            <a:xfrm>
              <a:off x="2726096" y="2807578"/>
              <a:ext cx="728626" cy="220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PBMC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A58652E-F8FF-E642-9DEA-080E4420248E}"/>
                </a:ext>
              </a:extLst>
            </p:cNvPr>
            <p:cNvSpPr txBox="1"/>
            <p:nvPr/>
          </p:nvSpPr>
          <p:spPr>
            <a:xfrm>
              <a:off x="2726096" y="2908715"/>
              <a:ext cx="72862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FF0000"/>
                  </a:solidFill>
                </a:rPr>
                <a:t>CTC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47BDC3F-47A8-2447-9B82-FB90D8B548EE}"/>
                </a:ext>
              </a:extLst>
            </p:cNvPr>
            <p:cNvCxnSpPr>
              <a:cxnSpLocks/>
            </p:cNvCxnSpPr>
            <p:nvPr/>
          </p:nvCxnSpPr>
          <p:spPr>
            <a:xfrm>
              <a:off x="3260855" y="2816758"/>
              <a:ext cx="364989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21529F6-1402-3F40-8853-B99FF7A32ACA}"/>
                </a:ext>
              </a:extLst>
            </p:cNvPr>
            <p:cNvSpPr txBox="1"/>
            <p:nvPr/>
          </p:nvSpPr>
          <p:spPr>
            <a:xfrm>
              <a:off x="3564272" y="2717553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DNA; Genotyping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4A4C7B7-DAD6-6F4B-894C-27F144CBB45F}"/>
                </a:ext>
              </a:extLst>
            </p:cNvPr>
            <p:cNvCxnSpPr>
              <a:cxnSpLocks/>
            </p:cNvCxnSpPr>
            <p:nvPr/>
          </p:nvCxnSpPr>
          <p:spPr>
            <a:xfrm>
              <a:off x="3260855" y="2914999"/>
              <a:ext cx="364989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311AD7-D17E-0E44-A518-B0050D67823F}"/>
                </a:ext>
              </a:extLst>
            </p:cNvPr>
            <p:cNvSpPr txBox="1"/>
            <p:nvPr/>
          </p:nvSpPr>
          <p:spPr>
            <a:xfrm>
              <a:off x="3564272" y="2819575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Immunoprofiling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621EF05-25AB-024A-837C-CB4AD50A5747}"/>
                </a:ext>
              </a:extLst>
            </p:cNvPr>
            <p:cNvCxnSpPr>
              <a:cxnSpLocks/>
            </p:cNvCxnSpPr>
            <p:nvPr/>
          </p:nvCxnSpPr>
          <p:spPr>
            <a:xfrm>
              <a:off x="2601392" y="3108770"/>
              <a:ext cx="1024452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B16736E-5F44-6D4B-A162-72ABA56FE3E3}"/>
                </a:ext>
              </a:extLst>
            </p:cNvPr>
            <p:cNvSpPr txBox="1"/>
            <p:nvPr/>
          </p:nvSpPr>
          <p:spPr>
            <a:xfrm>
              <a:off x="3564272" y="2917817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FF0000"/>
                  </a:solidFill>
                </a:rPr>
                <a:t>MRD</a:t>
              </a:r>
              <a:r>
                <a:rPr lang="en-US" sz="700" dirty="0"/>
                <a:t> </a:t>
              </a:r>
              <a:r>
                <a:rPr lang="en-US" sz="700" dirty="0">
                  <a:solidFill>
                    <a:srgbClr val="FF0000"/>
                  </a:solidFill>
                </a:rPr>
                <a:t>Assessment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6E877A-6E44-B540-AA46-01F00C667B8F}"/>
                </a:ext>
              </a:extLst>
            </p:cNvPr>
            <p:cNvSpPr txBox="1"/>
            <p:nvPr/>
          </p:nvSpPr>
          <p:spPr>
            <a:xfrm>
              <a:off x="3564271" y="3012279"/>
              <a:ext cx="74697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PK / PD</a:t>
              </a:r>
            </a:p>
            <a:p>
              <a:r>
                <a:rPr lang="en-US" sz="700" dirty="0"/>
                <a:t>Proteomics</a:t>
              </a:r>
            </a:p>
            <a:p>
              <a:r>
                <a:rPr lang="en-US" sz="700" dirty="0"/>
                <a:t>Metabolomics</a:t>
              </a:r>
            </a:p>
          </p:txBody>
        </p:sp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475C3AE7-D1EC-6E4F-9C50-6894CD61626E}"/>
                </a:ext>
              </a:extLst>
            </p:cNvPr>
            <p:cNvSpPr/>
            <p:nvPr/>
          </p:nvSpPr>
          <p:spPr>
            <a:xfrm>
              <a:off x="2601392" y="3356928"/>
              <a:ext cx="166252" cy="9824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1D1730F0-AAA7-A24A-BCC0-CD337E1C6D51}"/>
                </a:ext>
              </a:extLst>
            </p:cNvPr>
            <p:cNvSpPr/>
            <p:nvPr/>
          </p:nvSpPr>
          <p:spPr>
            <a:xfrm>
              <a:off x="2601392" y="3474067"/>
              <a:ext cx="166252" cy="9824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671CBB8-E8ED-324A-861B-01024C1F7973}"/>
                </a:ext>
              </a:extLst>
            </p:cNvPr>
            <p:cNvSpPr txBox="1"/>
            <p:nvPr/>
          </p:nvSpPr>
          <p:spPr>
            <a:xfrm>
              <a:off x="2726096" y="3309057"/>
              <a:ext cx="72862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FF0000"/>
                  </a:solidFill>
                </a:rPr>
                <a:t>cfNA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1ECB3CA-8018-9E4E-A45C-849590699784}"/>
                </a:ext>
              </a:extLst>
            </p:cNvPr>
            <p:cNvSpPr txBox="1"/>
            <p:nvPr/>
          </p:nvSpPr>
          <p:spPr>
            <a:xfrm>
              <a:off x="2726096" y="3426190"/>
              <a:ext cx="72862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FF0000"/>
                  </a:solidFill>
                </a:rPr>
                <a:t>Exosomes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B036441-FDB7-9642-9CF9-177E3BC95D9D}"/>
                </a:ext>
              </a:extLst>
            </p:cNvPr>
            <p:cNvCxnSpPr>
              <a:cxnSpLocks/>
            </p:cNvCxnSpPr>
            <p:nvPr/>
          </p:nvCxnSpPr>
          <p:spPr>
            <a:xfrm>
              <a:off x="3260855" y="3417541"/>
              <a:ext cx="364989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03F588E-56C5-2E42-B35C-DCE2D73A83D4}"/>
                </a:ext>
              </a:extLst>
            </p:cNvPr>
            <p:cNvSpPr txBox="1"/>
            <p:nvPr/>
          </p:nvSpPr>
          <p:spPr>
            <a:xfrm>
              <a:off x="3564272" y="3325897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FF0000"/>
                  </a:solidFill>
                </a:rPr>
                <a:t>MRD</a:t>
              </a:r>
              <a:r>
                <a:rPr lang="en-US" sz="700" dirty="0"/>
                <a:t> </a:t>
              </a:r>
              <a:r>
                <a:rPr lang="en-US" sz="700" dirty="0">
                  <a:solidFill>
                    <a:srgbClr val="FF0000"/>
                  </a:solidFill>
                </a:rPr>
                <a:t>Assessment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F0D3F8E-6817-7143-A64D-7C38F8926D79}"/>
                </a:ext>
              </a:extLst>
            </p:cNvPr>
            <p:cNvCxnSpPr>
              <a:cxnSpLocks/>
            </p:cNvCxnSpPr>
            <p:nvPr/>
          </p:nvCxnSpPr>
          <p:spPr>
            <a:xfrm>
              <a:off x="3260855" y="3538453"/>
              <a:ext cx="364989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FCBAE43-5FA9-D64C-B5F8-1647AADD403E}"/>
                </a:ext>
              </a:extLst>
            </p:cNvPr>
            <p:cNvSpPr txBox="1"/>
            <p:nvPr/>
          </p:nvSpPr>
          <p:spPr>
            <a:xfrm>
              <a:off x="3564272" y="3435474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FF0000"/>
                  </a:solidFill>
                </a:rPr>
                <a:t>Biomarkers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58EE62A-6647-8E48-82B9-498E617D1E6D}"/>
                </a:ext>
              </a:extLst>
            </p:cNvPr>
            <p:cNvSpPr txBox="1"/>
            <p:nvPr/>
          </p:nvSpPr>
          <p:spPr>
            <a:xfrm>
              <a:off x="1892838" y="3130714"/>
              <a:ext cx="86650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</a:rPr>
                <a:t>Serum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6BC7F5C-7778-BC48-A705-81CF75E2AAB5}"/>
                </a:ext>
              </a:extLst>
            </p:cNvPr>
            <p:cNvCxnSpPr>
              <a:cxnSpLocks/>
            </p:cNvCxnSpPr>
            <p:nvPr/>
          </p:nvCxnSpPr>
          <p:spPr>
            <a:xfrm>
              <a:off x="2601392" y="3655561"/>
              <a:ext cx="1024452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A315554-4EA0-9345-92AC-A01EA9E46792}"/>
                </a:ext>
              </a:extLst>
            </p:cNvPr>
            <p:cNvCxnSpPr>
              <a:cxnSpLocks/>
            </p:cNvCxnSpPr>
            <p:nvPr/>
          </p:nvCxnSpPr>
          <p:spPr>
            <a:xfrm>
              <a:off x="2601392" y="3756564"/>
              <a:ext cx="1024452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AE9CF16-71F6-EF43-BF70-D4850855AE67}"/>
                </a:ext>
              </a:extLst>
            </p:cNvPr>
            <p:cNvCxnSpPr>
              <a:cxnSpLocks/>
            </p:cNvCxnSpPr>
            <p:nvPr/>
          </p:nvCxnSpPr>
          <p:spPr>
            <a:xfrm>
              <a:off x="2601392" y="3936576"/>
              <a:ext cx="1024452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BDC9490-20E0-2D40-9326-6691EA0D63C6}"/>
                </a:ext>
              </a:extLst>
            </p:cNvPr>
            <p:cNvCxnSpPr>
              <a:cxnSpLocks/>
            </p:cNvCxnSpPr>
            <p:nvPr/>
          </p:nvCxnSpPr>
          <p:spPr>
            <a:xfrm>
              <a:off x="2601392" y="4380032"/>
              <a:ext cx="1024452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CC9E0FB-DDBF-854A-873F-50F1E08C7A08}"/>
                </a:ext>
              </a:extLst>
            </p:cNvPr>
            <p:cNvCxnSpPr>
              <a:cxnSpLocks/>
            </p:cNvCxnSpPr>
            <p:nvPr/>
          </p:nvCxnSpPr>
          <p:spPr>
            <a:xfrm>
              <a:off x="2601392" y="4108975"/>
              <a:ext cx="1024452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AD910D0-CDE5-7B46-A59A-D8E937895885}"/>
                </a:ext>
              </a:extLst>
            </p:cNvPr>
            <p:cNvSpPr txBox="1"/>
            <p:nvPr/>
          </p:nvSpPr>
          <p:spPr>
            <a:xfrm>
              <a:off x="3564272" y="3555293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IHC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B2D0561-A45E-2840-81E6-D0D8C377247B}"/>
                </a:ext>
              </a:extLst>
            </p:cNvPr>
            <p:cNvSpPr txBox="1"/>
            <p:nvPr/>
          </p:nvSpPr>
          <p:spPr>
            <a:xfrm>
              <a:off x="3564272" y="3649756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Spatial Profiling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AA4D316-CBA1-BD4F-9226-4F67A0BFE137}"/>
                </a:ext>
              </a:extLst>
            </p:cNvPr>
            <p:cNvSpPr txBox="1"/>
            <p:nvPr/>
          </p:nvSpPr>
          <p:spPr>
            <a:xfrm>
              <a:off x="3564272" y="3839686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Genomics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B1A2C99-7993-A14A-8B3D-E7F55E0E8459}"/>
                </a:ext>
              </a:extLst>
            </p:cNvPr>
            <p:cNvSpPr txBox="1"/>
            <p:nvPr/>
          </p:nvSpPr>
          <p:spPr>
            <a:xfrm>
              <a:off x="3564272" y="4108975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PDX Models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C576E8D-9942-3743-9951-5510F1B0B3C7}"/>
                </a:ext>
              </a:extLst>
            </p:cNvPr>
            <p:cNvCxnSpPr>
              <a:cxnSpLocks/>
            </p:cNvCxnSpPr>
            <p:nvPr/>
          </p:nvCxnSpPr>
          <p:spPr>
            <a:xfrm>
              <a:off x="2601392" y="4209002"/>
              <a:ext cx="1024452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8ECA5AA-ADFE-B348-81DF-B0AA7A64718A}"/>
                </a:ext>
              </a:extLst>
            </p:cNvPr>
            <p:cNvCxnSpPr>
              <a:cxnSpLocks/>
            </p:cNvCxnSpPr>
            <p:nvPr/>
          </p:nvCxnSpPr>
          <p:spPr>
            <a:xfrm>
              <a:off x="2601392" y="4019703"/>
              <a:ext cx="1024452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7B1A001-0D77-1046-96CA-2007B6A0D29F}"/>
                </a:ext>
              </a:extLst>
            </p:cNvPr>
            <p:cNvSpPr txBox="1"/>
            <p:nvPr/>
          </p:nvSpPr>
          <p:spPr>
            <a:xfrm>
              <a:off x="3564272" y="3926593"/>
              <a:ext cx="11324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Single Cell / Expression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5F05D4B-46E2-724A-8733-EEB019EBBE7B}"/>
                </a:ext>
              </a:extLst>
            </p:cNvPr>
            <p:cNvSpPr txBox="1"/>
            <p:nvPr/>
          </p:nvSpPr>
          <p:spPr>
            <a:xfrm>
              <a:off x="3564272" y="4013499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Methylation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5B6083-741F-E841-93E7-25646711497F}"/>
                </a:ext>
              </a:extLst>
            </p:cNvPr>
            <p:cNvSpPr txBox="1"/>
            <p:nvPr/>
          </p:nvSpPr>
          <p:spPr>
            <a:xfrm>
              <a:off x="3564272" y="4277744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FF0000"/>
                  </a:solidFill>
                </a:rPr>
                <a:t>cfNA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62706BF-7886-5F40-B1ED-54F82FAE5DDE}"/>
                </a:ext>
              </a:extLst>
            </p:cNvPr>
            <p:cNvCxnSpPr>
              <a:cxnSpLocks/>
            </p:cNvCxnSpPr>
            <p:nvPr/>
          </p:nvCxnSpPr>
          <p:spPr>
            <a:xfrm>
              <a:off x="1411730" y="4431825"/>
              <a:ext cx="495536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005BABE-0E40-664B-A0B2-B3B39183555F}"/>
                </a:ext>
              </a:extLst>
            </p:cNvPr>
            <p:cNvCxnSpPr>
              <a:cxnSpLocks/>
            </p:cNvCxnSpPr>
            <p:nvPr/>
          </p:nvCxnSpPr>
          <p:spPr>
            <a:xfrm>
              <a:off x="2601392" y="3848927"/>
              <a:ext cx="1024452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5A6EB84-A728-5F46-8CAC-434F7B6BA9F3}"/>
                </a:ext>
              </a:extLst>
            </p:cNvPr>
            <p:cNvSpPr txBox="1"/>
            <p:nvPr/>
          </p:nvSpPr>
          <p:spPr>
            <a:xfrm>
              <a:off x="3564272" y="3746737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Digital Imaging / AI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21560EF-AFF2-7C43-A5FD-D73C65ACFD50}"/>
                </a:ext>
              </a:extLst>
            </p:cNvPr>
            <p:cNvCxnSpPr>
              <a:cxnSpLocks/>
            </p:cNvCxnSpPr>
            <p:nvPr/>
          </p:nvCxnSpPr>
          <p:spPr>
            <a:xfrm>
              <a:off x="2601392" y="4458377"/>
              <a:ext cx="1024452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05FBE62-F94D-3C4C-9308-C644E1815E1B}"/>
                </a:ext>
              </a:extLst>
            </p:cNvPr>
            <p:cNvSpPr txBox="1"/>
            <p:nvPr/>
          </p:nvSpPr>
          <p:spPr>
            <a:xfrm>
              <a:off x="3564272" y="4365104"/>
              <a:ext cx="9503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Metagenomics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F46019B-5544-1840-BE4C-CAE6467520A5}"/>
              </a:ext>
            </a:extLst>
          </p:cNvPr>
          <p:cNvSpPr txBox="1"/>
          <p:nvPr/>
        </p:nvSpPr>
        <p:spPr>
          <a:xfrm>
            <a:off x="391934" y="4490469"/>
            <a:ext cx="1013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C00000"/>
                </a:solidFill>
              </a:rPr>
              <a:t>Timepoint: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B0D979-A624-0E4B-8923-F94EAB52EDAC}"/>
              </a:ext>
            </a:extLst>
          </p:cNvPr>
          <p:cNvSpPr txBox="1"/>
          <p:nvPr/>
        </p:nvSpPr>
        <p:spPr>
          <a:xfrm>
            <a:off x="1320908" y="4470149"/>
            <a:ext cx="3088532" cy="29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1" i="1" dirty="0">
                <a:solidFill>
                  <a:srgbClr val="C00000"/>
                </a:solidFill>
              </a:rPr>
              <a:t>Pre-RX  -  CNDX -  Surgery  - Post-RX  - Relapse</a:t>
            </a:r>
          </a:p>
        </p:txBody>
      </p:sp>
      <p:sp>
        <p:nvSpPr>
          <p:cNvPr id="75" name="Striped Right Arrow 74" descr="Arrow pointing down">
            <a:extLst>
              <a:ext uri="{FF2B5EF4-FFF2-40B4-BE49-F238E27FC236}">
                <a16:creationId xmlns:a16="http://schemas.microsoft.com/office/drawing/2014/main" id="{ACF08212-A952-E34D-9CBF-D2C70A8E85D8}"/>
              </a:ext>
            </a:extLst>
          </p:cNvPr>
          <p:cNvSpPr/>
          <p:nvPr/>
        </p:nvSpPr>
        <p:spPr>
          <a:xfrm rot="5400000">
            <a:off x="2124488" y="4828115"/>
            <a:ext cx="554578" cy="558800"/>
          </a:xfrm>
          <a:prstGeom prst="strip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7161CA6-EF24-8E40-9D89-C22FA243A87B}"/>
              </a:ext>
            </a:extLst>
          </p:cNvPr>
          <p:cNvSpPr txBox="1"/>
          <p:nvPr/>
        </p:nvSpPr>
        <p:spPr>
          <a:xfrm>
            <a:off x="336759" y="5364767"/>
            <a:ext cx="43047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Specialized collection tubes</a:t>
            </a:r>
          </a:p>
          <a:p>
            <a:pPr algn="ctr"/>
            <a:r>
              <a:rPr lang="en-US" sz="1600" b="1" dirty="0"/>
              <a:t>Shipping kits</a:t>
            </a:r>
          </a:p>
          <a:p>
            <a:pPr algn="ctr"/>
            <a:r>
              <a:rPr lang="en-US" sz="1600" b="1" dirty="0"/>
              <a:t>Advanced biobanking procedures</a:t>
            </a:r>
          </a:p>
          <a:p>
            <a:pPr algn="ctr"/>
            <a:r>
              <a:rPr lang="en-US" sz="1600" b="1" dirty="0"/>
              <a:t>Expanded Storage</a:t>
            </a:r>
          </a:p>
          <a:p>
            <a:pPr algn="ctr"/>
            <a:r>
              <a:rPr lang="en-US" sz="1600" b="1" dirty="0"/>
              <a:t>Informatics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0A40993-E45C-8746-B8A1-336C986DD820}"/>
              </a:ext>
            </a:extLst>
          </p:cNvPr>
          <p:cNvSpPr txBox="1"/>
          <p:nvPr/>
        </p:nvSpPr>
        <p:spPr>
          <a:xfrm>
            <a:off x="4971791" y="2607197"/>
            <a:ext cx="38829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Complex trial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Multiple assay timepoints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Multiple analytes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Multiple biomarkers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Sophisticated technology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Requirement for viable specimens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Demand for control of pre-analytical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Biospecimen tracking and data integration over multiple laboratories and assay platforms</a:t>
            </a:r>
          </a:p>
        </p:txBody>
      </p:sp>
    </p:spTree>
    <p:extLst>
      <p:ext uri="{BB962C8B-B14F-4D97-AF65-F5344CB8AC3E}">
        <p14:creationId xmlns:p14="http://schemas.microsoft.com/office/powerpoint/2010/main" val="4200136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01D9F1-F4D6-4A46-8556-94E86BD046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7714" y="330938"/>
            <a:ext cx="8310258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 Requirements to Advance the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494EE8-6F16-034A-BDE0-D5CBB6139BFD}"/>
              </a:ext>
            </a:extLst>
          </p:cNvPr>
          <p:cNvSpPr txBox="1"/>
          <p:nvPr/>
        </p:nvSpPr>
        <p:spPr>
          <a:xfrm>
            <a:off x="346841" y="1166648"/>
            <a:ext cx="8439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Prospective collection may require years of ‘clinical maturation’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Robust-</a:t>
            </a:r>
            <a:r>
              <a:rPr lang="en-US" sz="2400" dirty="0"/>
              <a:t> </a:t>
            </a:r>
            <a:r>
              <a:rPr lang="en-US" sz="2400" b="1" dirty="0"/>
              <a:t>Abundant-</a:t>
            </a:r>
            <a:r>
              <a:rPr lang="en-US" sz="2400" dirty="0"/>
              <a:t> </a:t>
            </a:r>
            <a:r>
              <a:rPr lang="en-US" sz="2400" b="1" dirty="0"/>
              <a:t>Accessible- Annotated</a:t>
            </a:r>
            <a:r>
              <a:rPr lang="en-US" sz="2400" dirty="0"/>
              <a:t> biospecimen resources needed for assay validation</a:t>
            </a:r>
          </a:p>
        </p:txBody>
      </p:sp>
      <p:pic>
        <p:nvPicPr>
          <p:cNvPr id="6" name="Picture 5" descr="Antecedent biomarker discovery, personalized trial recruitment">
            <a:extLst>
              <a:ext uri="{FF2B5EF4-FFF2-40B4-BE49-F238E27FC236}">
                <a16:creationId xmlns:a16="http://schemas.microsoft.com/office/drawing/2014/main" id="{3BC36D1F-DED5-F94A-AE19-5EF1A2EF2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1" y="2809367"/>
            <a:ext cx="7641021" cy="2196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FEA3EC-0F91-2546-85F6-A957B56B25D5}"/>
              </a:ext>
            </a:extLst>
          </p:cNvPr>
          <p:cNvSpPr txBox="1"/>
          <p:nvPr/>
        </p:nvSpPr>
        <p:spPr>
          <a:xfrm>
            <a:off x="346841" y="5013176"/>
            <a:ext cx="4603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Appropriate control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Racial / ethnic / gender 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Serial Collections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 variety of sample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Standardized clinical data and follow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Documenting pre-analytical variability</a:t>
            </a:r>
          </a:p>
        </p:txBody>
      </p:sp>
      <p:sp>
        <p:nvSpPr>
          <p:cNvPr id="8" name="Right Brace 7" descr="Right brace">
            <a:extLst>
              <a:ext uri="{FF2B5EF4-FFF2-40B4-BE49-F238E27FC236}">
                <a16:creationId xmlns:a16="http://schemas.microsoft.com/office/drawing/2014/main" id="{BA98AF80-054B-3842-A3B2-7C1627AE7921}"/>
              </a:ext>
            </a:extLst>
          </p:cNvPr>
          <p:cNvSpPr/>
          <p:nvPr/>
        </p:nvSpPr>
        <p:spPr>
          <a:xfrm>
            <a:off x="5023945" y="5234152"/>
            <a:ext cx="420414" cy="141889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0DDB8-A6CE-BD4F-BBFF-F0B06AE54551}"/>
              </a:ext>
            </a:extLst>
          </p:cNvPr>
          <p:cNvSpPr txBox="1"/>
          <p:nvPr/>
        </p:nvSpPr>
        <p:spPr>
          <a:xfrm>
            <a:off x="5454868" y="5759669"/>
            <a:ext cx="271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Cost, Time, Effort, Space</a:t>
            </a:r>
          </a:p>
        </p:txBody>
      </p:sp>
    </p:spTree>
    <p:extLst>
      <p:ext uri="{BB962C8B-B14F-4D97-AF65-F5344CB8AC3E}">
        <p14:creationId xmlns:p14="http://schemas.microsoft.com/office/powerpoint/2010/main" val="1440911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</TotalTime>
  <Words>928</Words>
  <Application>Microsoft Office PowerPoint</Application>
  <PresentationFormat>On-screen Show (4:3)</PresentationFormat>
  <Paragraphs>217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The Arena of Liquid Biopsy</vt:lpstr>
      <vt:lpstr>Liquid Biopsy in the Continuum of Cancer Care</vt:lpstr>
      <vt:lpstr>Evolving Complexity in Liquid Biopsy Assays</vt:lpstr>
      <vt:lpstr>CTCs:  Populations of complex packets of diagnostic information that mediate malignant progression</vt:lpstr>
      <vt:lpstr>EVs:  Discrete, complex packets of diagnostic information that mediate tumor behavior</vt:lpstr>
      <vt:lpstr>Components of Neoplastic Progression as Liquid Biopsy Targets</vt:lpstr>
      <vt:lpstr>Multi-component Analyses</vt:lpstr>
      <vt:lpstr>The Evolution of Biospecimen- Based Biomarker Research</vt:lpstr>
      <vt:lpstr>Resource Requirements to Advance the Field</vt:lpstr>
      <vt:lpstr>Documenting Pre-analytical Variability</vt:lpstr>
      <vt:lpstr>WUSTL Women’s Health Repository</vt:lpstr>
      <vt:lpstr>NCI Resources</vt:lpstr>
      <vt:lpstr>ALLIANCE A212102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Arena of Liquid Biopsy</dc:title>
  <dc:subject/>
  <dc:creator>Watson, Mark</dc:creator>
  <cp:keywords>Liquid Biopsy Symposium; Day1; December 15, 2021; Mark Watson, M.D., Ph.D.</cp:keywords>
  <dc:description/>
  <cp:lastModifiedBy>Lee, Jack (NIH/NCI) [F]</cp:lastModifiedBy>
  <cp:revision>36</cp:revision>
  <dcterms:created xsi:type="dcterms:W3CDTF">2021-12-14T01:53:08Z</dcterms:created>
  <dcterms:modified xsi:type="dcterms:W3CDTF">2022-03-29T22:05:07Z</dcterms:modified>
  <cp:category/>
</cp:coreProperties>
</file>