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7" r:id="rId2"/>
    <p:sldId id="322" r:id="rId3"/>
    <p:sldId id="1349" r:id="rId4"/>
    <p:sldId id="289" r:id="rId5"/>
    <p:sldId id="1352" r:id="rId6"/>
    <p:sldId id="470" r:id="rId7"/>
    <p:sldId id="463" r:id="rId8"/>
    <p:sldId id="1355" r:id="rId9"/>
    <p:sldId id="1356" r:id="rId10"/>
    <p:sldId id="1357" r:id="rId11"/>
    <p:sldId id="264" r:id="rId12"/>
    <p:sldId id="1359" r:id="rId13"/>
    <p:sldId id="260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 snapToGrid="0" snapToObjects="1">
      <p:cViewPr varScale="1">
        <p:scale>
          <a:sx n="78" d="100"/>
          <a:sy n="78" d="100"/>
        </p:scale>
        <p:origin x="348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218502366131302E-2"/>
          <c:y val="0.18171703904967501"/>
          <c:w val="0.77558975503088401"/>
          <c:h val="0.695442143412061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E30-4DA1-A5B1-EC355CEA32B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altLang="zh-CN" dirty="0"/>
                      <a:t>18/18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5C6-4195-8C13-9B1ECE06653A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altLang="zh-CN" dirty="0"/>
                      <a:t>4/5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CE30-4DA1-A5B1-EC355CEA32B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8F20A206-B7EA-4B70-A324-5DCFB6BE643C}" type="VALUE">
                      <a:rPr lang="en-US" altLang="zh-CN" smtClean="0"/>
                      <a:pPr/>
                      <a:t>[VALUE]</a:t>
                    </a:fld>
                    <a:r>
                      <a:rPr lang="en-US" altLang="zh-CN"/>
                      <a:t>/7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5C6-4195-8C13-9B1ECE06653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High Grade</c:v>
                </c:pt>
                <c:pt idx="1">
                  <c:v>Low Grade</c:v>
                </c:pt>
                <c:pt idx="2">
                  <c:v>Normal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100</c:v>
                </c:pt>
                <c:pt idx="1">
                  <c:v>80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656-435B-96DC-A2B7A6773A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38423024"/>
        <c:axId val="-2079165600"/>
      </c:barChart>
      <c:catAx>
        <c:axId val="143842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2079165600"/>
        <c:crosses val="autoZero"/>
        <c:auto val="1"/>
        <c:lblAlgn val="ctr"/>
        <c:lblOffset val="100"/>
        <c:noMultiLvlLbl val="0"/>
      </c:catAx>
      <c:valAx>
        <c:axId val="-2079165600"/>
        <c:scaling>
          <c:orientation val="minMax"/>
          <c:max val="100"/>
        </c:scaling>
        <c:delete val="0"/>
        <c:axPos val="l"/>
        <c:numFmt formatCode="@" sourceLinked="0"/>
        <c:majorTickMark val="none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438423024"/>
        <c:crosses val="autoZero"/>
        <c:crossBetween val="between"/>
        <c:majorUnit val="2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E5AC2C-EE5A-4F47-A744-E1060236E7D4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F6642-BB1D-D74F-93A0-5EB8F52CB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227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DA47A-96FD-4918-8C52-EAFA7DE7B59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687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D41C-A96E-2040-B976-F1E8823CE131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8DE4-B4CA-A748-8935-8BF54EB4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707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D41C-A96E-2040-B976-F1E8823CE131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8DE4-B4CA-A748-8935-8BF54EB4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06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D41C-A96E-2040-B976-F1E8823CE131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8DE4-B4CA-A748-8935-8BF54EB4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031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D41C-A96E-2040-B976-F1E8823CE131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8DE4-B4CA-A748-8935-8BF54EB4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6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D41C-A96E-2040-B976-F1E8823CE131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8DE4-B4CA-A748-8935-8BF54EB4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87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D41C-A96E-2040-B976-F1E8823CE131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8DE4-B4CA-A748-8935-8BF54EB4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84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D41C-A96E-2040-B976-F1E8823CE131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8DE4-B4CA-A748-8935-8BF54EB4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08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D41C-A96E-2040-B976-F1E8823CE131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8DE4-B4CA-A748-8935-8BF54EB4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D41C-A96E-2040-B976-F1E8823CE131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8DE4-B4CA-A748-8935-8BF54EB4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61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D41C-A96E-2040-B976-F1E8823CE131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8DE4-B4CA-A748-8935-8BF54EB4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74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ED41C-A96E-2040-B976-F1E8823CE131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78DE4-B4CA-A748-8935-8BF54EB4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53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ED41C-A96E-2040-B976-F1E8823CE131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78DE4-B4CA-A748-8935-8BF54EB47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053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30.tiff"/><Relationship Id="rId7" Type="http://schemas.openxmlformats.org/officeDocument/2006/relationships/chart" Target="../charts/chart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3.tiff"/><Relationship Id="rId5" Type="http://schemas.openxmlformats.org/officeDocument/2006/relationships/image" Target="../media/image32.tiff"/><Relationship Id="rId4" Type="http://schemas.openxmlformats.org/officeDocument/2006/relationships/image" Target="../media/image31.tiff"/><Relationship Id="rId9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tp.cancer.gov/organization/btb/tumor_repositories.htm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8DF227-2FBA-F044-9DC5-12A6CC4077F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8267" y="1975061"/>
            <a:ext cx="8554714" cy="1077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Viable Circulating Tumor Cells:  A Critical Analyte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Cancer Research and Management</a:t>
            </a:r>
          </a:p>
        </p:txBody>
      </p:sp>
      <p:pic>
        <p:nvPicPr>
          <p:cNvPr id="10" name="Picture 6" descr="Georgetown University photo">
            <a:extLst>
              <a:ext uri="{FF2B5EF4-FFF2-40B4-BE49-F238E27FC236}">
                <a16:creationId xmlns:a16="http://schemas.microsoft.com/office/drawing/2014/main" id="{FFE94BBB-4382-264D-BA07-CFA87EF8E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-13988"/>
            <a:ext cx="951978" cy="1269304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B97925-279F-A949-B081-A69DA1B6765B}"/>
              </a:ext>
            </a:extLst>
          </p:cNvPr>
          <p:cNvSpPr txBox="1"/>
          <p:nvPr/>
        </p:nvSpPr>
        <p:spPr>
          <a:xfrm>
            <a:off x="2127" y="1215668"/>
            <a:ext cx="9606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Georgetown</a:t>
            </a:r>
          </a:p>
        </p:txBody>
      </p:sp>
      <p:pic>
        <p:nvPicPr>
          <p:cNvPr id="7" name="Picture 6" descr="Center for Cell Reprogramming logo">
            <a:extLst>
              <a:ext uri="{FF2B5EF4-FFF2-40B4-BE49-F238E27FC236}">
                <a16:creationId xmlns:a16="http://schemas.microsoft.com/office/drawing/2014/main" id="{84BEBE57-3CD1-0C46-8542-2B6E979B582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0644"/>
          <a:stretch/>
        </p:blipFill>
        <p:spPr>
          <a:xfrm>
            <a:off x="6560177" y="87682"/>
            <a:ext cx="792603" cy="8534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F5D307-BD39-B64D-AB7E-5359A002DC89}"/>
              </a:ext>
            </a:extLst>
          </p:cNvPr>
          <p:cNvSpPr txBox="1"/>
          <p:nvPr/>
        </p:nvSpPr>
        <p:spPr>
          <a:xfrm>
            <a:off x="7344128" y="165110"/>
            <a:ext cx="1692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Center for </a:t>
            </a:r>
          </a:p>
          <a:p>
            <a:pPr algn="ctr"/>
            <a:r>
              <a:rPr lang="en-US" sz="1400" b="1" dirty="0"/>
              <a:t>Cell Reprogramming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75E0E97-AC99-C449-B075-2EE390250199}"/>
              </a:ext>
            </a:extLst>
          </p:cNvPr>
          <p:cNvSpPr txBox="1"/>
          <p:nvPr/>
        </p:nvSpPr>
        <p:spPr>
          <a:xfrm>
            <a:off x="2325748" y="4285028"/>
            <a:ext cx="382213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Dr. Richard Schlegel (Part A)</a:t>
            </a:r>
          </a:p>
          <a:p>
            <a:r>
              <a:rPr lang="en-US" dirty="0"/>
              <a:t>Dr. Seema Agarwal (Part B)</a:t>
            </a:r>
          </a:p>
          <a:p>
            <a:r>
              <a:rPr lang="en-US" dirty="0"/>
              <a:t>Georgetown University Medical Center</a:t>
            </a:r>
          </a:p>
          <a:p>
            <a:r>
              <a:rPr lang="en-US" dirty="0"/>
              <a:t>Department of Pathology</a:t>
            </a:r>
          </a:p>
          <a:p>
            <a:r>
              <a:rPr lang="en-US" dirty="0"/>
              <a:t>Center for Cell Reprogramming</a:t>
            </a:r>
          </a:p>
        </p:txBody>
      </p:sp>
      <p:pic>
        <p:nvPicPr>
          <p:cNvPr id="11" name="Picture 2" descr="Cells">
            <a:extLst>
              <a:ext uri="{FF2B5EF4-FFF2-40B4-BE49-F238E27FC236}">
                <a16:creationId xmlns:a16="http://schemas.microsoft.com/office/drawing/2014/main" id="{0DB3E199-DA64-A24C-9A26-E56BACCA85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2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223" t="20499" r="7787" b="20803"/>
          <a:stretch/>
        </p:blipFill>
        <p:spPr bwMode="auto">
          <a:xfrm>
            <a:off x="1" y="-13987"/>
            <a:ext cx="9144000" cy="6871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71345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25"/>
          <p:cNvSpPr txBox="1">
            <a:spLocks noGrp="1"/>
          </p:cNvSpPr>
          <p:nvPr>
            <p:ph type="title" idx="4294967295"/>
          </p:nvPr>
        </p:nvSpPr>
        <p:spPr>
          <a:xfrm>
            <a:off x="1588627" y="169147"/>
            <a:ext cx="6244017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PDCs generated from urine samples</a:t>
            </a:r>
          </a:p>
        </p:txBody>
      </p:sp>
      <p:grpSp>
        <p:nvGrpSpPr>
          <p:cNvPr id="27" name="Group 26" descr="Panel A: Urine CRC">
            <a:extLst>
              <a:ext uri="{FF2B5EF4-FFF2-40B4-BE49-F238E27FC236}">
                <a16:creationId xmlns:a16="http://schemas.microsoft.com/office/drawing/2014/main" id="{BFAEF64F-075A-469A-988A-C07118040AC3}"/>
              </a:ext>
            </a:extLst>
          </p:cNvPr>
          <p:cNvGrpSpPr/>
          <p:nvPr/>
        </p:nvGrpSpPr>
        <p:grpSpPr>
          <a:xfrm>
            <a:off x="1432090" y="1303701"/>
            <a:ext cx="2878306" cy="2032979"/>
            <a:chOff x="1432090" y="1303701"/>
            <a:chExt cx="2878306" cy="2032979"/>
          </a:xfrm>
        </p:grpSpPr>
        <p:grpSp>
          <p:nvGrpSpPr>
            <p:cNvPr id="2" name="组合 119"/>
            <p:cNvGrpSpPr/>
            <p:nvPr/>
          </p:nvGrpSpPr>
          <p:grpSpPr>
            <a:xfrm>
              <a:off x="3158358" y="1522598"/>
              <a:ext cx="1152038" cy="872498"/>
              <a:chOff x="2240978" y="923554"/>
              <a:chExt cx="7296500" cy="5493836"/>
            </a:xfrm>
          </p:grpSpPr>
          <p:pic>
            <p:nvPicPr>
              <p:cNvPr id="3" name="图片 12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0978" y="923554"/>
                <a:ext cx="7296500" cy="5493836"/>
              </a:xfrm>
              <a:prstGeom prst="rect">
                <a:avLst/>
              </a:prstGeom>
            </p:spPr>
          </p:pic>
          <p:cxnSp>
            <p:nvCxnSpPr>
              <p:cNvPr id="4" name="直接连接符 121"/>
              <p:cNvCxnSpPr/>
              <p:nvPr/>
            </p:nvCxnSpPr>
            <p:spPr>
              <a:xfrm flipV="1">
                <a:off x="7719882" y="6004637"/>
                <a:ext cx="1674000" cy="2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72"/>
            <p:cNvGrpSpPr/>
            <p:nvPr/>
          </p:nvGrpSpPr>
          <p:grpSpPr>
            <a:xfrm>
              <a:off x="3157482" y="2472402"/>
              <a:ext cx="1152914" cy="864278"/>
              <a:chOff x="2211727" y="923554"/>
              <a:chExt cx="7296505" cy="5493836"/>
            </a:xfrm>
          </p:grpSpPr>
          <p:pic>
            <p:nvPicPr>
              <p:cNvPr id="6" name="图片 7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1727" y="923554"/>
                <a:ext cx="7296505" cy="5493836"/>
              </a:xfrm>
              <a:prstGeom prst="rect">
                <a:avLst/>
              </a:prstGeom>
            </p:spPr>
          </p:pic>
          <p:cxnSp>
            <p:nvCxnSpPr>
              <p:cNvPr id="7" name="直接连接符 74"/>
              <p:cNvCxnSpPr/>
              <p:nvPr/>
            </p:nvCxnSpPr>
            <p:spPr>
              <a:xfrm flipV="1">
                <a:off x="7011855" y="5997396"/>
                <a:ext cx="1674000" cy="2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68"/>
            <p:cNvGrpSpPr/>
            <p:nvPr/>
          </p:nvGrpSpPr>
          <p:grpSpPr>
            <a:xfrm>
              <a:off x="1900123" y="2472402"/>
              <a:ext cx="1136673" cy="862430"/>
              <a:chOff x="2240978" y="923554"/>
              <a:chExt cx="7296501" cy="5493836"/>
            </a:xfrm>
          </p:grpSpPr>
          <p:pic>
            <p:nvPicPr>
              <p:cNvPr id="9" name="图片 6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0978" y="923554"/>
                <a:ext cx="7296501" cy="5493836"/>
              </a:xfrm>
              <a:prstGeom prst="rect">
                <a:avLst/>
              </a:prstGeom>
            </p:spPr>
          </p:pic>
          <p:cxnSp>
            <p:nvCxnSpPr>
              <p:cNvPr id="10" name="直接连接符 70"/>
              <p:cNvCxnSpPr/>
              <p:nvPr/>
            </p:nvCxnSpPr>
            <p:spPr>
              <a:xfrm flipV="1">
                <a:off x="7722961" y="6000121"/>
                <a:ext cx="1674000" cy="2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组合 115"/>
            <p:cNvGrpSpPr/>
            <p:nvPr/>
          </p:nvGrpSpPr>
          <p:grpSpPr>
            <a:xfrm>
              <a:off x="1900123" y="1520899"/>
              <a:ext cx="1136673" cy="877523"/>
              <a:chOff x="2240978" y="923554"/>
              <a:chExt cx="7296500" cy="5493836"/>
            </a:xfrm>
          </p:grpSpPr>
          <p:pic>
            <p:nvPicPr>
              <p:cNvPr id="12" name="图片 1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0978" y="923554"/>
                <a:ext cx="7296500" cy="5493836"/>
              </a:xfrm>
              <a:prstGeom prst="rect">
                <a:avLst/>
              </a:prstGeom>
            </p:spPr>
          </p:pic>
          <p:cxnSp>
            <p:nvCxnSpPr>
              <p:cNvPr id="13" name="直接连接符 117"/>
              <p:cNvCxnSpPr/>
              <p:nvPr/>
            </p:nvCxnSpPr>
            <p:spPr>
              <a:xfrm flipV="1">
                <a:off x="7736353" y="6018925"/>
                <a:ext cx="1674000" cy="2"/>
              </a:xfrm>
              <a:prstGeom prst="line">
                <a:avLst/>
              </a:prstGeom>
              <a:ln w="317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文本框 8"/>
            <p:cNvSpPr txBox="1"/>
            <p:nvPr/>
          </p:nvSpPr>
          <p:spPr>
            <a:xfrm>
              <a:off x="2123213" y="1303701"/>
              <a:ext cx="81371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Urine CRC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左箭头 31"/>
            <p:cNvSpPr/>
            <p:nvPr/>
          </p:nvSpPr>
          <p:spPr>
            <a:xfrm rot="2767105" flipV="1">
              <a:off x="3980166" y="2115622"/>
              <a:ext cx="213821" cy="34289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6" name="文本框 5"/>
            <p:cNvSpPr txBox="1"/>
            <p:nvPr/>
          </p:nvSpPr>
          <p:spPr>
            <a:xfrm>
              <a:off x="1432090" y="1350624"/>
              <a:ext cx="207290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左箭头 51"/>
            <p:cNvSpPr/>
            <p:nvPr/>
          </p:nvSpPr>
          <p:spPr>
            <a:xfrm rot="20537108" flipV="1">
              <a:off x="2699849" y="1839568"/>
              <a:ext cx="230883" cy="34289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1" name="左箭头 49"/>
            <p:cNvSpPr/>
            <p:nvPr/>
          </p:nvSpPr>
          <p:spPr>
            <a:xfrm rot="9000000" flipV="1">
              <a:off x="3153439" y="3200767"/>
              <a:ext cx="230883" cy="34289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2" name="左箭头 50"/>
            <p:cNvSpPr/>
            <p:nvPr/>
          </p:nvSpPr>
          <p:spPr>
            <a:xfrm rot="9000000" flipV="1">
              <a:off x="1969993" y="3104052"/>
              <a:ext cx="230883" cy="34289"/>
            </a:xfrm>
            <a:prstGeom prst="leftArrow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28" name="Group 27" descr="Panel B: Urine CRC">
            <a:extLst>
              <a:ext uri="{FF2B5EF4-FFF2-40B4-BE49-F238E27FC236}">
                <a16:creationId xmlns:a16="http://schemas.microsoft.com/office/drawing/2014/main" id="{1280DADC-DDB4-4D8B-B5C4-26CC695DA229}"/>
              </a:ext>
            </a:extLst>
          </p:cNvPr>
          <p:cNvGrpSpPr/>
          <p:nvPr/>
        </p:nvGrpSpPr>
        <p:grpSpPr>
          <a:xfrm>
            <a:off x="4481449" y="1352039"/>
            <a:ext cx="3709718" cy="1853850"/>
            <a:chOff x="4481449" y="1352039"/>
            <a:chExt cx="3709718" cy="1853850"/>
          </a:xfrm>
        </p:grpSpPr>
        <p:graphicFrame>
          <p:nvGraphicFramePr>
            <p:cNvPr id="19" name="图表 56"/>
            <p:cNvGraphicFramePr/>
            <p:nvPr>
              <p:extLst>
                <p:ext uri="{D42A27DB-BD31-4B8C-83A1-F6EECF244321}">
                  <p14:modId xmlns:p14="http://schemas.microsoft.com/office/powerpoint/2010/main" val="322531461"/>
                </p:ext>
              </p:extLst>
            </p:nvPr>
          </p:nvGraphicFramePr>
          <p:xfrm>
            <a:off x="5232540" y="1510491"/>
            <a:ext cx="2958627" cy="169539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20" name="文本框 58"/>
            <p:cNvSpPr txBox="1"/>
            <p:nvPr/>
          </p:nvSpPr>
          <p:spPr>
            <a:xfrm>
              <a:off x="4481449" y="1352039"/>
              <a:ext cx="229187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23" name="文本框 2"/>
            <p:cNvSpPr txBox="1"/>
            <p:nvPr/>
          </p:nvSpPr>
          <p:spPr>
            <a:xfrm>
              <a:off x="4972731" y="1658607"/>
              <a:ext cx="323165" cy="1162424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Success Rate</a:t>
              </a:r>
              <a:r>
                <a:rPr lang="zh-CN" alt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（</a:t>
              </a:r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%</a:t>
              </a:r>
              <a:r>
                <a:rPr lang="zh-CN" alt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）</a:t>
              </a:r>
            </a:p>
          </p:txBody>
        </p:sp>
        <p:sp>
          <p:nvSpPr>
            <p:cNvPr id="24" name="文本框 3"/>
            <p:cNvSpPr txBox="1"/>
            <p:nvPr/>
          </p:nvSpPr>
          <p:spPr>
            <a:xfrm>
              <a:off x="6369845" y="1390790"/>
              <a:ext cx="959236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Urine CRC</a:t>
              </a:r>
              <a:endPara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9" name="Group 28" descr="Panel C: Tumor CRC, Urine CRC">
            <a:extLst>
              <a:ext uri="{FF2B5EF4-FFF2-40B4-BE49-F238E27FC236}">
                <a16:creationId xmlns:a16="http://schemas.microsoft.com/office/drawing/2014/main" id="{F74EF4DA-8851-4B80-94F4-B16AB820CF59}"/>
              </a:ext>
            </a:extLst>
          </p:cNvPr>
          <p:cNvGrpSpPr/>
          <p:nvPr/>
        </p:nvGrpSpPr>
        <p:grpSpPr>
          <a:xfrm>
            <a:off x="1432090" y="3494653"/>
            <a:ext cx="4914482" cy="2311070"/>
            <a:chOff x="1432090" y="3494653"/>
            <a:chExt cx="4914482" cy="2311070"/>
          </a:xfrm>
        </p:grpSpPr>
        <p:sp>
          <p:nvSpPr>
            <p:cNvPr id="17" name="文本框 41"/>
            <p:cNvSpPr txBox="1"/>
            <p:nvPr/>
          </p:nvSpPr>
          <p:spPr>
            <a:xfrm>
              <a:off x="1432090" y="3532535"/>
              <a:ext cx="29094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graphicFrame>
          <p:nvGraphicFramePr>
            <p:cNvPr id="25" name="对象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14741476"/>
                </p:ext>
              </p:extLst>
            </p:nvPr>
          </p:nvGraphicFramePr>
          <p:xfrm>
            <a:off x="1723036" y="3494653"/>
            <a:ext cx="4623536" cy="23110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9" name="Prism Project" r:id="rId8" imgW="5256000" imgH="2628000" progId="Prism5.Document">
                    <p:embed/>
                  </p:oleObj>
                </mc:Choice>
                <mc:Fallback>
                  <p:oleObj name="Prism Project" r:id="rId8" imgW="5256000" imgH="2628000" progId="Prism5.Document">
                    <p:embed/>
                    <p:pic>
                      <p:nvPicPr>
                        <p:cNvPr id="25" name="对象 19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1723036" y="3494653"/>
                          <a:ext cx="4623536" cy="231107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600812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 idx="4294967295"/>
          </p:nvPr>
        </p:nvSpPr>
        <p:spPr>
          <a:xfrm>
            <a:off x="952082" y="426007"/>
            <a:ext cx="7262053" cy="5232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Mutations in the hTERT promoter of urine PDCs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2529206" y="2804923"/>
            <a:ext cx="44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 4</a:t>
            </a:r>
            <a:endParaRPr lang="zh-CN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 descr="Urine PDC, C124T">
            <a:extLst>
              <a:ext uri="{FF2B5EF4-FFF2-40B4-BE49-F238E27FC236}">
                <a16:creationId xmlns:a16="http://schemas.microsoft.com/office/drawing/2014/main" id="{4268F7ED-AECA-436B-8AE4-64126789736B}"/>
              </a:ext>
            </a:extLst>
          </p:cNvPr>
          <p:cNvGrpSpPr/>
          <p:nvPr/>
        </p:nvGrpSpPr>
        <p:grpSpPr>
          <a:xfrm>
            <a:off x="3069051" y="2213979"/>
            <a:ext cx="647096" cy="1413493"/>
            <a:chOff x="3069051" y="2213979"/>
            <a:chExt cx="647096" cy="1413493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9051" y="2421729"/>
              <a:ext cx="586070" cy="803860"/>
            </a:xfrm>
            <a:prstGeom prst="rect">
              <a:avLst/>
            </a:prstGeom>
          </p:spPr>
        </p:pic>
        <p:sp>
          <p:nvSpPr>
            <p:cNvPr id="31" name="文本框 30"/>
            <p:cNvSpPr txBox="1"/>
            <p:nvPr/>
          </p:nvSpPr>
          <p:spPr>
            <a:xfrm>
              <a:off x="3085158" y="3258140"/>
              <a:ext cx="630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Urine </a:t>
              </a:r>
            </a:p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PDC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下箭头 36"/>
            <p:cNvSpPr/>
            <p:nvPr/>
          </p:nvSpPr>
          <p:spPr>
            <a:xfrm>
              <a:off x="3296145" y="2439371"/>
              <a:ext cx="42207" cy="11724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3163419" y="2213979"/>
              <a:ext cx="5198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C124T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 descr="Tumor PDC, C124">
            <a:extLst>
              <a:ext uri="{FF2B5EF4-FFF2-40B4-BE49-F238E27FC236}">
                <a16:creationId xmlns:a16="http://schemas.microsoft.com/office/drawing/2014/main" id="{BCBBBEE1-BF3B-4323-9B5A-62860E0A3331}"/>
              </a:ext>
            </a:extLst>
          </p:cNvPr>
          <p:cNvGrpSpPr/>
          <p:nvPr/>
        </p:nvGrpSpPr>
        <p:grpSpPr>
          <a:xfrm>
            <a:off x="3792402" y="2203463"/>
            <a:ext cx="637384" cy="1430347"/>
            <a:chOff x="3792402" y="2203463"/>
            <a:chExt cx="637384" cy="1430347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92402" y="2351424"/>
              <a:ext cx="578122" cy="873606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3798797" y="3264478"/>
              <a:ext cx="630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Tumor PDC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3888509" y="2203463"/>
              <a:ext cx="54127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C124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下箭头 43"/>
            <p:cNvSpPr/>
            <p:nvPr/>
          </p:nvSpPr>
          <p:spPr>
            <a:xfrm>
              <a:off x="4015100" y="2435898"/>
              <a:ext cx="42207" cy="11724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grpSp>
        <p:nvGrpSpPr>
          <p:cNvPr id="11" name="Group 10" descr="Tumor Tissue, C124T">
            <a:extLst>
              <a:ext uri="{FF2B5EF4-FFF2-40B4-BE49-F238E27FC236}">
                <a16:creationId xmlns:a16="http://schemas.microsoft.com/office/drawing/2014/main" id="{A0614378-749A-4EAA-9372-467420EE8F77}"/>
              </a:ext>
            </a:extLst>
          </p:cNvPr>
          <p:cNvGrpSpPr/>
          <p:nvPr/>
        </p:nvGrpSpPr>
        <p:grpSpPr>
          <a:xfrm>
            <a:off x="4507805" y="2213195"/>
            <a:ext cx="635620" cy="1420615"/>
            <a:chOff x="4507805" y="2213195"/>
            <a:chExt cx="635620" cy="1420615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805" y="2351424"/>
              <a:ext cx="635619" cy="876152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4512436" y="3264478"/>
              <a:ext cx="6309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Tumor Tissue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下箭头 38"/>
            <p:cNvSpPr/>
            <p:nvPr/>
          </p:nvSpPr>
          <p:spPr>
            <a:xfrm>
              <a:off x="4741870" y="2438586"/>
              <a:ext cx="42207" cy="11724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609144" y="2213195"/>
              <a:ext cx="5198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C124T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 descr="Blood, C124">
            <a:extLst>
              <a:ext uri="{FF2B5EF4-FFF2-40B4-BE49-F238E27FC236}">
                <a16:creationId xmlns:a16="http://schemas.microsoft.com/office/drawing/2014/main" id="{E0023583-168D-455B-8B0D-BE6C3BD4B5F4}"/>
              </a:ext>
            </a:extLst>
          </p:cNvPr>
          <p:cNvGrpSpPr/>
          <p:nvPr/>
        </p:nvGrpSpPr>
        <p:grpSpPr>
          <a:xfrm>
            <a:off x="5280708" y="2212307"/>
            <a:ext cx="880057" cy="1390964"/>
            <a:chOff x="5280708" y="2212307"/>
            <a:chExt cx="880057" cy="1390964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80708" y="2413953"/>
              <a:ext cx="591340" cy="814487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5385910" y="2212307"/>
              <a:ext cx="59839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C124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下箭头 42"/>
            <p:cNvSpPr/>
            <p:nvPr/>
          </p:nvSpPr>
          <p:spPr>
            <a:xfrm>
              <a:off x="5500365" y="2415770"/>
              <a:ext cx="42207" cy="11724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5529776" y="3372439"/>
              <a:ext cx="63098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Blood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2495539" y="4088443"/>
            <a:ext cx="440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Patient 5</a:t>
            </a:r>
            <a:endParaRPr lang="zh-CN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 descr="Urine PDC, C124T">
            <a:extLst>
              <a:ext uri="{FF2B5EF4-FFF2-40B4-BE49-F238E27FC236}">
                <a16:creationId xmlns:a16="http://schemas.microsoft.com/office/drawing/2014/main" id="{4327378B-CBB9-4E55-84CE-86CE55331295}"/>
              </a:ext>
            </a:extLst>
          </p:cNvPr>
          <p:cNvGrpSpPr/>
          <p:nvPr/>
        </p:nvGrpSpPr>
        <p:grpSpPr>
          <a:xfrm>
            <a:off x="3009964" y="3659734"/>
            <a:ext cx="613959" cy="1341679"/>
            <a:chOff x="3009964" y="3659734"/>
            <a:chExt cx="613959" cy="1341679"/>
          </a:xfrm>
        </p:grpSpPr>
        <p:sp>
          <p:nvSpPr>
            <p:cNvPr id="23" name="文本框 22"/>
            <p:cNvSpPr txBox="1"/>
            <p:nvPr/>
          </p:nvSpPr>
          <p:spPr>
            <a:xfrm>
              <a:off x="3030714" y="4632081"/>
              <a:ext cx="5291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Urine PDC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964" y="3863142"/>
              <a:ext cx="588209" cy="732720"/>
            </a:xfrm>
            <a:prstGeom prst="rect">
              <a:avLst/>
            </a:prstGeom>
          </p:spPr>
        </p:pic>
        <p:sp>
          <p:nvSpPr>
            <p:cNvPr id="2" name="下箭头 1"/>
            <p:cNvSpPr/>
            <p:nvPr/>
          </p:nvSpPr>
          <p:spPr>
            <a:xfrm>
              <a:off x="3228826" y="3876304"/>
              <a:ext cx="42207" cy="11724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104121" y="3659734"/>
              <a:ext cx="51980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C124T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 descr="Tumor PDC, C124"/>
          <p:cNvGrpSpPr/>
          <p:nvPr/>
        </p:nvGrpSpPr>
        <p:grpSpPr>
          <a:xfrm>
            <a:off x="3745284" y="3656142"/>
            <a:ext cx="637066" cy="1308304"/>
            <a:chOff x="1111674" y="1241102"/>
            <a:chExt cx="1132561" cy="1744406"/>
          </a:xfrm>
        </p:grpSpPr>
        <p:sp>
          <p:nvSpPr>
            <p:cNvPr id="18" name="文本框 17"/>
            <p:cNvSpPr txBox="1"/>
            <p:nvPr/>
          </p:nvSpPr>
          <p:spPr>
            <a:xfrm>
              <a:off x="1301690" y="1241102"/>
              <a:ext cx="85099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C124T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136721" y="2493065"/>
              <a:ext cx="94038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Tumor PDC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1674" y="1450593"/>
              <a:ext cx="1132561" cy="1022935"/>
            </a:xfrm>
            <a:prstGeom prst="rect">
              <a:avLst/>
            </a:prstGeom>
          </p:spPr>
        </p:pic>
        <p:sp>
          <p:nvSpPr>
            <p:cNvPr id="17" name="下箭头 16"/>
            <p:cNvSpPr/>
            <p:nvPr/>
          </p:nvSpPr>
          <p:spPr>
            <a:xfrm>
              <a:off x="1528927" y="1515128"/>
              <a:ext cx="75034" cy="15632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  <p:grpSp>
        <p:nvGrpSpPr>
          <p:cNvPr id="16" name="组合 15" descr="Tumor Tissue, C124T"/>
          <p:cNvGrpSpPr/>
          <p:nvPr/>
        </p:nvGrpSpPr>
        <p:grpSpPr>
          <a:xfrm>
            <a:off x="4474777" y="3661725"/>
            <a:ext cx="630455" cy="1297138"/>
            <a:chOff x="3799579" y="1241101"/>
            <a:chExt cx="1120809" cy="1729518"/>
          </a:xfrm>
        </p:grpSpPr>
        <p:sp>
          <p:nvSpPr>
            <p:cNvPr id="15" name="文本框 14"/>
            <p:cNvSpPr txBox="1"/>
            <p:nvPr/>
          </p:nvSpPr>
          <p:spPr>
            <a:xfrm>
              <a:off x="3799579" y="2478176"/>
              <a:ext cx="110424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Tumor Tissue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9579" y="1450593"/>
              <a:ext cx="1120809" cy="1007526"/>
            </a:xfrm>
            <a:prstGeom prst="rect">
              <a:avLst/>
            </a:prstGeom>
          </p:spPr>
        </p:pic>
        <p:sp>
          <p:nvSpPr>
            <p:cNvPr id="10" name="下箭头 9"/>
            <p:cNvSpPr/>
            <p:nvPr/>
          </p:nvSpPr>
          <p:spPr>
            <a:xfrm>
              <a:off x="4212565" y="1515683"/>
              <a:ext cx="68256" cy="15552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3898998" y="1241101"/>
              <a:ext cx="100482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C124T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 descr="Blood, C124">
            <a:extLst>
              <a:ext uri="{FF2B5EF4-FFF2-40B4-BE49-F238E27FC236}">
                <a16:creationId xmlns:a16="http://schemas.microsoft.com/office/drawing/2014/main" id="{F848A2E5-B7CC-4D13-93CE-B07C9CBB3AAF}"/>
              </a:ext>
            </a:extLst>
          </p:cNvPr>
          <p:cNvGrpSpPr/>
          <p:nvPr/>
        </p:nvGrpSpPr>
        <p:grpSpPr>
          <a:xfrm>
            <a:off x="5230763" y="3653913"/>
            <a:ext cx="897619" cy="1166450"/>
            <a:chOff x="5230763" y="3653913"/>
            <a:chExt cx="897619" cy="1166450"/>
          </a:xfrm>
        </p:grpSpPr>
        <p:grpSp>
          <p:nvGrpSpPr>
            <p:cNvPr id="20" name="组合 19"/>
            <p:cNvGrpSpPr/>
            <p:nvPr/>
          </p:nvGrpSpPr>
          <p:grpSpPr>
            <a:xfrm>
              <a:off x="5230763" y="3856754"/>
              <a:ext cx="897619" cy="963609"/>
              <a:chOff x="5155262" y="1501178"/>
              <a:chExt cx="1595767" cy="1284812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55262" y="1501178"/>
                <a:ext cx="1144819" cy="967740"/>
              </a:xfrm>
              <a:prstGeom prst="rect">
                <a:avLst/>
              </a:prstGeom>
            </p:spPr>
          </p:pic>
          <p:sp>
            <p:nvSpPr>
              <p:cNvPr id="22" name="文本框 21"/>
              <p:cNvSpPr txBox="1"/>
              <p:nvPr/>
            </p:nvSpPr>
            <p:spPr>
              <a:xfrm>
                <a:off x="5351027" y="2478214"/>
                <a:ext cx="1400002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Blood</a:t>
                </a:r>
                <a:endParaRPr lang="zh-CN" altLang="en-US" sz="9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5" name="文本框 44"/>
            <p:cNvSpPr txBox="1"/>
            <p:nvPr/>
          </p:nvSpPr>
          <p:spPr>
            <a:xfrm>
              <a:off x="5364788" y="3653913"/>
              <a:ext cx="50194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9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C124</a:t>
              </a:r>
              <a:endParaRPr lang="zh-CN" altLang="en-US" sz="9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下箭头 45"/>
            <p:cNvSpPr/>
            <p:nvPr/>
          </p:nvSpPr>
          <p:spPr>
            <a:xfrm>
              <a:off x="5479243" y="3857376"/>
              <a:ext cx="42207" cy="11724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/>
            </a:p>
          </p:txBody>
        </p:sp>
      </p:grpSp>
    </p:spTree>
    <p:extLst>
      <p:ext uri="{BB962C8B-B14F-4D97-AF65-F5344CB8AC3E}">
        <p14:creationId xmlns:p14="http://schemas.microsoft.com/office/powerpoint/2010/main" val="27664123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A914C-8340-45B4-92AB-4B85A5EB520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200" dirty="0"/>
              <a:t>Probing the viable subpopulation of CTCs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1D41A0-0EC8-094C-90A0-E1F33DD77600}"/>
              </a:ext>
            </a:extLst>
          </p:cNvPr>
          <p:cNvSpPr txBox="1"/>
          <p:nvPr/>
        </p:nvSpPr>
        <p:spPr>
          <a:xfrm>
            <a:off x="399016" y="714895"/>
            <a:ext cx="7923900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Probing the viable subpopulation of CTCs:</a:t>
            </a:r>
          </a:p>
          <a:p>
            <a:endParaRPr lang="en-US" sz="2400" dirty="0"/>
          </a:p>
          <a:p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/>
              <a:t>Non-viable CTCs may not reflect genotype or phenotype of </a:t>
            </a:r>
          </a:p>
          <a:p>
            <a:r>
              <a:rPr lang="en-US" sz="2400" dirty="0"/>
              <a:t>     appropriate target cells</a:t>
            </a:r>
          </a:p>
          <a:p>
            <a:endParaRPr lang="en-US" sz="2400" dirty="0"/>
          </a:p>
          <a:p>
            <a:r>
              <a:rPr lang="en-US" sz="2400" dirty="0"/>
              <a:t>2.  </a:t>
            </a:r>
            <a:r>
              <a:rPr lang="en-US" sz="2400" dirty="0" err="1"/>
              <a:t>vCTCs</a:t>
            </a:r>
            <a:r>
              <a:rPr lang="en-US" sz="2400" dirty="0"/>
              <a:t> offer the potential for selecting alternative or </a:t>
            </a:r>
          </a:p>
          <a:p>
            <a:r>
              <a:rPr lang="en-US" sz="2400" dirty="0"/>
              <a:t>       combination therapies during disease progression </a:t>
            </a:r>
          </a:p>
          <a:p>
            <a:endParaRPr lang="en-US" sz="2400" dirty="0"/>
          </a:p>
          <a:p>
            <a:r>
              <a:rPr lang="en-US" sz="2400" dirty="0"/>
              <a:t>3.  </a:t>
            </a:r>
            <a:r>
              <a:rPr lang="en-US" sz="2400" dirty="0" err="1"/>
              <a:t>vCTCs</a:t>
            </a:r>
            <a:r>
              <a:rPr lang="en-US" sz="2400" dirty="0"/>
              <a:t> provide unlimited supply of cells for analysis</a:t>
            </a:r>
          </a:p>
          <a:p>
            <a:endParaRPr lang="en-US" sz="2400" dirty="0"/>
          </a:p>
          <a:p>
            <a:r>
              <a:rPr lang="en-US" sz="2400" dirty="0"/>
              <a:t>4.  Currently </a:t>
            </a:r>
            <a:r>
              <a:rPr lang="en-US" sz="2400" dirty="0" err="1"/>
              <a:t>vCTCs</a:t>
            </a:r>
            <a:r>
              <a:rPr lang="en-US" sz="2400" dirty="0"/>
              <a:t> are designed for characterization </a:t>
            </a:r>
          </a:p>
          <a:p>
            <a:r>
              <a:rPr lang="en-US" sz="2400" dirty="0"/>
              <a:t>      rather than detection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3042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C1430A-F3C8-EC4D-B4AE-66D1E683B47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6798" y="554635"/>
            <a:ext cx="7425366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Improved method for generating CTC PDCs</a:t>
            </a:r>
          </a:p>
        </p:txBody>
      </p:sp>
      <p:pic>
        <p:nvPicPr>
          <p:cNvPr id="2" name="Picture 1" descr="Cancers: Efficient Propagation of Circulating Tumor Cells: A First Step for Probing Tumor Metastasi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450" y="1357152"/>
            <a:ext cx="6720061" cy="2885450"/>
          </a:xfrm>
          <a:prstGeom prst="rect">
            <a:avLst/>
          </a:prstGeom>
        </p:spPr>
      </p:pic>
      <p:pic>
        <p:nvPicPr>
          <p:cNvPr id="5" name="Picture 4" descr="Clinical Cancer Research: Most Early Disseminated Cancer Cells Detected in Bone Marrow of Breast Cancer Patients Have a Putative Breast Cancer Stem Cell Phenotype">
            <a:extLst>
              <a:ext uri="{FF2B5EF4-FFF2-40B4-BE49-F238E27FC236}">
                <a16:creationId xmlns:a16="http://schemas.microsoft.com/office/drawing/2014/main" id="{C2C7C8B0-4447-5241-BEAD-27B4F7CA3B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450" y="4593344"/>
            <a:ext cx="6184669" cy="205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03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695013" y="540443"/>
            <a:ext cx="5406431" cy="461665"/>
          </a:xfrm>
          <a:prstGeom prst="rect">
            <a:avLst/>
          </a:prstGeom>
          <a:noFill/>
          <a:ln>
            <a:noFill/>
            <a:prstDash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anose="020B0604020202020204" pitchFamily="34" charset="0"/>
                <a:ea typeface="ＭＳ Ｐゴシック" panose="020B0600070205080204" pitchFamily="34" charset="-128"/>
                <a:cs typeface="Helvetica" panose="020B0604020202020204" pitchFamily="34" charset="0"/>
              </a:rPr>
              <a:t>Current Methods for CTC Detection</a:t>
            </a:r>
          </a:p>
        </p:txBody>
      </p:sp>
      <p:grpSp>
        <p:nvGrpSpPr>
          <p:cNvPr id="48" name="Group 47" descr="Label Free"/>
          <p:cNvGrpSpPr/>
          <p:nvPr/>
        </p:nvGrpSpPr>
        <p:grpSpPr>
          <a:xfrm>
            <a:off x="631658" y="1563026"/>
            <a:ext cx="3723450" cy="4222959"/>
            <a:chOff x="160301" y="988483"/>
            <a:chExt cx="4267200" cy="5108310"/>
          </a:xfrm>
        </p:grpSpPr>
        <p:grpSp>
          <p:nvGrpSpPr>
            <p:cNvPr id="7" name="Group 6"/>
            <p:cNvGrpSpPr/>
            <p:nvPr/>
          </p:nvGrpSpPr>
          <p:grpSpPr>
            <a:xfrm>
              <a:off x="445481" y="1681776"/>
              <a:ext cx="3113469" cy="1226773"/>
              <a:chOff x="632620" y="2564001"/>
              <a:chExt cx="3113469" cy="1226773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030" t="16132" r="56868" b="6321"/>
              <a:stretch/>
            </p:blipFill>
            <p:spPr>
              <a:xfrm>
                <a:off x="3237130" y="2564001"/>
                <a:ext cx="508959" cy="1226773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632620" y="2659068"/>
                <a:ext cx="1743771" cy="865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5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Gradient Based:</a:t>
                </a:r>
              </a:p>
              <a:p>
                <a:r>
                  <a:rPr lang="en-US" sz="135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Ficoll-Paque</a:t>
                </a:r>
                <a:endParaRPr lang="en-US" sz="135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US" sz="135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RareCyte</a:t>
                </a:r>
                <a:endParaRPr lang="en-US" sz="135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414933" y="4819471"/>
              <a:ext cx="3727388" cy="1200329"/>
              <a:chOff x="5462958" y="1045369"/>
              <a:chExt cx="3727388" cy="1200329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39" t="15983" r="13562"/>
              <a:stretch/>
            </p:blipFill>
            <p:spPr>
              <a:xfrm>
                <a:off x="7514646" y="1045369"/>
                <a:ext cx="1675700" cy="1200329"/>
              </a:xfrm>
              <a:prstGeom prst="rect">
                <a:avLst/>
              </a:prstGeom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5462958" y="1111239"/>
                <a:ext cx="1953200" cy="8656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50" b="1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Dielectrophoresis</a:t>
                </a:r>
                <a:r>
                  <a:rPr lang="en-US" sz="135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:</a:t>
                </a:r>
              </a:p>
              <a:p>
                <a:r>
                  <a:rPr lang="en-US" sz="135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ApoStream</a:t>
                </a:r>
                <a:endParaRPr lang="en-US" sz="135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US" sz="135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DEPArray</a:t>
                </a:r>
                <a:endParaRPr lang="en-US" sz="135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51944" y="3058375"/>
              <a:ext cx="3690377" cy="1407145"/>
              <a:chOff x="2982085" y="4760676"/>
              <a:chExt cx="3690377" cy="1407145"/>
            </a:xfrm>
          </p:grpSpPr>
          <p:pic>
            <p:nvPicPr>
              <p:cNvPr id="12" name="Picture 345" descr="sample 0318_Pt_tilt_0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344"/>
              <a:stretch>
                <a:fillRect/>
              </a:stretch>
            </p:blipFill>
            <p:spPr bwMode="auto">
              <a:xfrm>
                <a:off x="4996762" y="4804022"/>
                <a:ext cx="1675700" cy="1363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2982085" y="4760676"/>
                <a:ext cx="1853997" cy="13682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35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Size Based:</a:t>
                </a:r>
              </a:p>
              <a:p>
                <a:r>
                  <a:rPr lang="en-US" sz="135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Circulogix</a:t>
                </a:r>
              </a:p>
              <a:p>
                <a:r>
                  <a:rPr lang="en-US" sz="135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ISET</a:t>
                </a:r>
              </a:p>
              <a:p>
                <a:r>
                  <a:rPr lang="en-US" sz="135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ScreenCell</a:t>
                </a:r>
                <a:endParaRPr lang="en-US" sz="135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  <a:p>
                <a:r>
                  <a:rPr lang="en-US" sz="1350" dirty="0" err="1">
                    <a:latin typeface="Helvetica" panose="020B0604020202020204" pitchFamily="34" charset="0"/>
                    <a:cs typeface="Helvetica" panose="020B0604020202020204" pitchFamily="34" charset="0"/>
                  </a:rPr>
                  <a:t>Parsortix</a:t>
                </a:r>
                <a:r>
                  <a:rPr lang="en-US" sz="1350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 (ANGLE</a:t>
                </a:r>
                <a:r>
                  <a:rPr lang="en-US" sz="135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)</a:t>
                </a:r>
                <a:endParaRPr lang="en-US" sz="135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1438955" y="988483"/>
              <a:ext cx="1754793" cy="502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Label Free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60301" y="1017469"/>
              <a:ext cx="4267200" cy="50793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60301" y="1483400"/>
              <a:ext cx="4267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60301" y="2981390"/>
              <a:ext cx="4267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60301" y="4648200"/>
              <a:ext cx="4267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 descr="Affinity-Based"/>
          <p:cNvGrpSpPr/>
          <p:nvPr/>
        </p:nvGrpSpPr>
        <p:grpSpPr>
          <a:xfrm>
            <a:off x="4648045" y="1563026"/>
            <a:ext cx="3728036" cy="4222959"/>
            <a:chOff x="4719144" y="988483"/>
            <a:chExt cx="4272456" cy="5108310"/>
          </a:xfrm>
        </p:grpSpPr>
        <p:grpSp>
          <p:nvGrpSpPr>
            <p:cNvPr id="31" name="Group 30"/>
            <p:cNvGrpSpPr/>
            <p:nvPr/>
          </p:nvGrpSpPr>
          <p:grpSpPr>
            <a:xfrm>
              <a:off x="4996908" y="988483"/>
              <a:ext cx="3707396" cy="5079324"/>
              <a:chOff x="4996908" y="988483"/>
              <a:chExt cx="3707396" cy="5079324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5702429" y="988483"/>
                <a:ext cx="2302248" cy="5026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100" b="1" dirty="0">
                    <a:latin typeface="Helvetica" panose="020B0604020202020204" pitchFamily="34" charset="0"/>
                    <a:cs typeface="Helvetica" panose="020B0604020202020204" pitchFamily="34" charset="0"/>
                  </a:rPr>
                  <a:t>Affinity-Based</a:t>
                </a:r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4996908" y="1699933"/>
                <a:ext cx="3707396" cy="4367874"/>
                <a:chOff x="4996908" y="1699933"/>
                <a:chExt cx="3707396" cy="4367874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4996908" y="4749472"/>
                  <a:ext cx="3623775" cy="1318335"/>
                  <a:chOff x="4996908" y="4749472"/>
                  <a:chExt cx="3623775" cy="1318335"/>
                </a:xfrm>
              </p:grpSpPr>
              <p:sp>
                <p:nvSpPr>
                  <p:cNvPr id="22" name="Rectangle 21"/>
                  <p:cNvSpPr/>
                  <p:nvPr/>
                </p:nvSpPr>
                <p:spPr>
                  <a:xfrm>
                    <a:off x="6799753" y="4860872"/>
                    <a:ext cx="1820930" cy="86560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350" b="1" dirty="0"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Surface Based: </a:t>
                    </a:r>
                  </a:p>
                  <a:p>
                    <a:r>
                      <a:rPr lang="en-US" sz="1350" dirty="0"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Herringbone Chip </a:t>
                    </a:r>
                  </a:p>
                  <a:p>
                    <a:r>
                      <a:rPr lang="en-US" sz="1350" dirty="0"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Graphene Oxide </a:t>
                    </a:r>
                  </a:p>
                </p:txBody>
              </p:sp>
              <p:pic>
                <p:nvPicPr>
                  <p:cNvPr id="24" name="Picture 23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996908" y="4749472"/>
                    <a:ext cx="1721687" cy="1318335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4" name="Group 3"/>
                <p:cNvGrpSpPr/>
                <p:nvPr/>
              </p:nvGrpSpPr>
              <p:grpSpPr>
                <a:xfrm>
                  <a:off x="5022078" y="3172554"/>
                  <a:ext cx="3168724" cy="1306898"/>
                  <a:chOff x="5022078" y="3172554"/>
                  <a:chExt cx="3168724" cy="1306898"/>
                </a:xfrm>
              </p:grpSpPr>
              <p:sp>
                <p:nvSpPr>
                  <p:cNvPr id="21" name="Rectangle 20"/>
                  <p:cNvSpPr/>
                  <p:nvPr/>
                </p:nvSpPr>
                <p:spPr>
                  <a:xfrm>
                    <a:off x="6799753" y="3172554"/>
                    <a:ext cx="1391049" cy="11169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350" b="1" dirty="0"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Microfluidic:</a:t>
                    </a:r>
                  </a:p>
                  <a:p>
                    <a:r>
                      <a:rPr lang="en-US" sz="1350" dirty="0"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CTC-</a:t>
                    </a:r>
                    <a:r>
                      <a:rPr lang="en-US" sz="1350" dirty="0" err="1"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iChip</a:t>
                    </a:r>
                    <a:endParaRPr lang="en-US" sz="1350" dirty="0"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  <a:p>
                    <a:r>
                      <a:rPr lang="en-US" sz="1350" dirty="0"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GEDI Chip</a:t>
                    </a:r>
                  </a:p>
                  <a:p>
                    <a:r>
                      <a:rPr lang="en-US" sz="1350" dirty="0" err="1"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OncoCEE</a:t>
                    </a:r>
                    <a:endParaRPr lang="en-US" sz="1350" dirty="0"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</p:txBody>
              </p:sp>
              <p:pic>
                <p:nvPicPr>
                  <p:cNvPr id="26" name="Picture 25"/>
                  <p:cNvPicPr>
                    <a:picLocks noChangeAspect="1"/>
                  </p:cNvPicPr>
                  <p:nvPr/>
                </p:nvPicPr>
                <p:blipFill rotWithShape="1">
                  <a:blip r:embed="rId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1360"/>
                  <a:stretch/>
                </p:blipFill>
                <p:spPr>
                  <a:xfrm>
                    <a:off x="5022078" y="3251410"/>
                    <a:ext cx="1671346" cy="1228042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" name="Group 7"/>
                <p:cNvGrpSpPr/>
                <p:nvPr/>
              </p:nvGrpSpPr>
              <p:grpSpPr>
                <a:xfrm>
                  <a:off x="5029199" y="1699933"/>
                  <a:ext cx="3675105" cy="1156374"/>
                  <a:chOff x="5029199" y="1699129"/>
                  <a:chExt cx="3675105" cy="1148444"/>
                </a:xfrm>
              </p:grpSpPr>
              <p:sp>
                <p:nvSpPr>
                  <p:cNvPr id="20" name="Rectangle 19"/>
                  <p:cNvSpPr/>
                  <p:nvPr/>
                </p:nvSpPr>
                <p:spPr>
                  <a:xfrm>
                    <a:off x="6784171" y="1699129"/>
                    <a:ext cx="1920133" cy="1109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350" b="1" dirty="0"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Immunomagnetic:</a:t>
                    </a:r>
                  </a:p>
                  <a:p>
                    <a:r>
                      <a:rPr lang="en-US" sz="1350" dirty="0"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CellSearch</a:t>
                    </a:r>
                  </a:p>
                  <a:p>
                    <a:r>
                      <a:rPr lang="en-US" sz="1350" dirty="0" err="1"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AdnaTest</a:t>
                    </a:r>
                    <a:r>
                      <a:rPr lang="en-US" sz="1350" dirty="0"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 </a:t>
                    </a:r>
                  </a:p>
                  <a:p>
                    <a:r>
                      <a:rPr lang="en-US" sz="1350" dirty="0"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MACS</a:t>
                    </a:r>
                  </a:p>
                </p:txBody>
              </p:sp>
              <p:pic>
                <p:nvPicPr>
                  <p:cNvPr id="28" name="Picture 27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418" t="11986" r="5737" b="11986"/>
                  <a:stretch/>
                </p:blipFill>
                <p:spPr>
                  <a:xfrm>
                    <a:off x="5029199" y="1749334"/>
                    <a:ext cx="1664225" cy="1098239"/>
                  </a:xfrm>
                  <a:prstGeom prst="rect">
                    <a:avLst/>
                  </a:prstGeom>
                </p:spPr>
              </p:pic>
            </p:grpSp>
          </p:grpSp>
        </p:grpSp>
        <p:sp>
          <p:nvSpPr>
            <p:cNvPr id="33" name="Rectangle 32"/>
            <p:cNvSpPr/>
            <p:nvPr/>
          </p:nvSpPr>
          <p:spPr>
            <a:xfrm>
              <a:off x="4719144" y="1017469"/>
              <a:ext cx="4267200" cy="507932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40" name="Straight Connector 39"/>
            <p:cNvCxnSpPr/>
            <p:nvPr/>
          </p:nvCxnSpPr>
          <p:spPr>
            <a:xfrm>
              <a:off x="4719144" y="1483400"/>
              <a:ext cx="4267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4724400" y="2981390"/>
              <a:ext cx="4267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4724400" y="4648200"/>
              <a:ext cx="42672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 descr="Washington University in St. Louis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92" y="6429727"/>
            <a:ext cx="1784309" cy="4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56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25319-BF26-4C0A-A373-AC1D9F36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325563"/>
            <a:ext cx="78867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200" dirty="0" err="1"/>
              <a:t>Thermoresponsive</a:t>
            </a:r>
            <a:r>
              <a:rPr lang="en-US" sz="1200" dirty="0"/>
              <a:t> release of viable microfiltered Circulating Tumor Cells (CTCs) for precision medicine applications</a:t>
            </a:r>
          </a:p>
        </p:txBody>
      </p:sp>
      <p:pic>
        <p:nvPicPr>
          <p:cNvPr id="6" name="Picture 5" descr="Thermoresponsive release of viable microfiltered Circulating Tumor Cells (CTCs) for precision medicine applications">
            <a:extLst>
              <a:ext uri="{FF2B5EF4-FFF2-40B4-BE49-F238E27FC236}">
                <a16:creationId xmlns:a16="http://schemas.microsoft.com/office/drawing/2014/main" id="{36A1383D-7900-BB47-A4D1-8FB86C091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598" y="0"/>
            <a:ext cx="6781800" cy="2882900"/>
          </a:xfrm>
          <a:prstGeom prst="rect">
            <a:avLst/>
          </a:prstGeom>
        </p:spPr>
      </p:pic>
      <p:pic>
        <p:nvPicPr>
          <p:cNvPr id="3" name="Picture 2" descr="Hydrophilic surface (20C), cells attach to filter due to non-specific electrostatic binding. Hydrophobic surface (37C), cells released from filter due to the phase transition.">
            <a:extLst>
              <a:ext uri="{FF2B5EF4-FFF2-40B4-BE49-F238E27FC236}">
                <a16:creationId xmlns:a16="http://schemas.microsoft.com/office/drawing/2014/main" id="{BAC6A7BF-2A92-744F-A05B-A780CC210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5635" y="3026502"/>
            <a:ext cx="5812064" cy="3401924"/>
          </a:xfrm>
          <a:prstGeom prst="rect">
            <a:avLst/>
          </a:prstGeom>
        </p:spPr>
      </p:pic>
      <p:pic>
        <p:nvPicPr>
          <p:cNvPr id="4" name="Picture 3" descr="Washington University in St. Louis">
            <a:extLst>
              <a:ext uri="{FF2B5EF4-FFF2-40B4-BE49-F238E27FC236}">
                <a16:creationId xmlns:a16="http://schemas.microsoft.com/office/drawing/2014/main" id="{9DEE905E-01E8-464D-BDB1-40D06A16EF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" y="6441602"/>
            <a:ext cx="1784309" cy="41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54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C2A3631-79C7-D44E-B763-16B68DB0D5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61346" y="107831"/>
            <a:ext cx="8660320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Patient-derived cell cultures (PDCs) via conditional reprogramming</a:t>
            </a:r>
          </a:p>
        </p:txBody>
      </p:sp>
      <p:grpSp>
        <p:nvGrpSpPr>
          <p:cNvPr id="9" name="Group 8" descr="Patient-derived cell cultures (PDCs) for biobank, live cell biology, and molecular diagnostics">
            <a:extLst>
              <a:ext uri="{FF2B5EF4-FFF2-40B4-BE49-F238E27FC236}">
                <a16:creationId xmlns:a16="http://schemas.microsoft.com/office/drawing/2014/main" id="{CC438645-C3BE-4750-A7A8-F67DB11D038D}"/>
              </a:ext>
            </a:extLst>
          </p:cNvPr>
          <p:cNvGrpSpPr/>
          <p:nvPr/>
        </p:nvGrpSpPr>
        <p:grpSpPr>
          <a:xfrm>
            <a:off x="605643" y="723871"/>
            <a:ext cx="7833148" cy="5883428"/>
            <a:chOff x="605643" y="723871"/>
            <a:chExt cx="7833148" cy="58834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0105408-B64A-0D47-ACDD-93186B9ACE48}"/>
                </a:ext>
              </a:extLst>
            </p:cNvPr>
            <p:cNvGrpSpPr/>
            <p:nvPr/>
          </p:nvGrpSpPr>
          <p:grpSpPr>
            <a:xfrm>
              <a:off x="605643" y="723871"/>
              <a:ext cx="7833148" cy="5883428"/>
              <a:chOff x="614948" y="739644"/>
              <a:chExt cx="7864033" cy="5915157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614948" y="739644"/>
                <a:ext cx="7864033" cy="591515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00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637095" y="903621"/>
                <a:ext cx="2176385" cy="12068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Surgical specimens</a:t>
                </a:r>
              </a:p>
              <a:p>
                <a:r>
                  <a:rPr lang="en-US" dirty="0"/>
                  <a:t>Core biopsies</a:t>
                </a:r>
              </a:p>
              <a:p>
                <a:r>
                  <a:rPr lang="en-US" dirty="0"/>
                  <a:t>Fine needle aspirates</a:t>
                </a:r>
              </a:p>
              <a:p>
                <a:r>
                  <a:rPr lang="en-US" b="1" dirty="0">
                    <a:solidFill>
                      <a:srgbClr val="FF0000"/>
                    </a:solidFill>
                  </a:rPr>
                  <a:t>Blood/Urine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473702" y="3462265"/>
                <a:ext cx="1846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 </a:t>
                </a:r>
              </a:p>
            </p:txBody>
          </p:sp>
          <p:sp>
            <p:nvSpPr>
              <p:cNvPr id="2" name="TextBox 1"/>
              <p:cNvSpPr txBox="1"/>
              <p:nvPr/>
            </p:nvSpPr>
            <p:spPr>
              <a:xfrm>
                <a:off x="5655550" y="2070084"/>
                <a:ext cx="259098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 </a:t>
                </a:r>
                <a:r>
                  <a:rPr lang="en-US" b="1" dirty="0" err="1"/>
                  <a:t>Biobank</a:t>
                </a:r>
                <a:endParaRPr lang="en-US" dirty="0"/>
              </a:p>
              <a:p>
                <a:pPr algn="ctr"/>
                <a:r>
                  <a:rPr lang="en-US" dirty="0"/>
                  <a:t>Inexhaustible supply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348279" y="3407568"/>
                <a:ext cx="3152591" cy="316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Live cell biology</a:t>
                </a:r>
              </a:p>
              <a:p>
                <a:endParaRPr lang="en-US" b="1" dirty="0"/>
              </a:p>
              <a:p>
                <a:r>
                  <a:rPr lang="en-US" dirty="0" err="1"/>
                  <a:t>Chemosensitivity</a:t>
                </a:r>
                <a:endParaRPr lang="en-US" dirty="0"/>
              </a:p>
              <a:p>
                <a:r>
                  <a:rPr lang="en-US" dirty="0"/>
                  <a:t>	2D (CR)</a:t>
                </a:r>
              </a:p>
              <a:p>
                <a:r>
                  <a:rPr lang="en-US" dirty="0"/>
                  <a:t>	3D (ALI, organoid)</a:t>
                </a:r>
              </a:p>
              <a:p>
                <a:r>
                  <a:rPr lang="en-US" dirty="0"/>
                  <a:t>	xenograft</a:t>
                </a:r>
              </a:p>
              <a:p>
                <a:r>
                  <a:rPr lang="en-US" dirty="0"/>
                  <a:t>Tumor heterogeneity</a:t>
                </a:r>
              </a:p>
              <a:p>
                <a:r>
                  <a:rPr lang="en-US" dirty="0"/>
                  <a:t>	single cell analysis</a:t>
                </a:r>
              </a:p>
              <a:p>
                <a:r>
                  <a:rPr lang="en-US" dirty="0"/>
                  <a:t>Drug metabolism</a:t>
                </a:r>
              </a:p>
              <a:p>
                <a:r>
                  <a:rPr lang="en-US" dirty="0"/>
                  <a:t>Vaccine development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667832" y="3383769"/>
                <a:ext cx="3784378" cy="3165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Molecular Diagnostics</a:t>
                </a:r>
              </a:p>
              <a:p>
                <a:endParaRPr lang="en-US" b="1" dirty="0"/>
              </a:p>
              <a:p>
                <a:r>
                  <a:rPr lang="en-US" dirty="0"/>
                  <a:t>	PCR</a:t>
                </a:r>
              </a:p>
              <a:p>
                <a:r>
                  <a:rPr lang="en-US" dirty="0"/>
                  <a:t>	DNA / RNA sequencing</a:t>
                </a:r>
              </a:p>
              <a:p>
                <a:r>
                  <a:rPr lang="en-US" dirty="0"/>
                  <a:t>	CGH / Karyotyping / SKY</a:t>
                </a:r>
              </a:p>
              <a:p>
                <a:r>
                  <a:rPr lang="en-US" dirty="0"/>
                  <a:t>	ISH</a:t>
                </a:r>
              </a:p>
              <a:p>
                <a:r>
                  <a:rPr lang="en-US" dirty="0"/>
                  <a:t>	IF/IHC</a:t>
                </a:r>
              </a:p>
              <a:p>
                <a:r>
                  <a:rPr lang="en-US" dirty="0"/>
                  <a:t>	Proteomics</a:t>
                </a:r>
              </a:p>
              <a:p>
                <a:r>
                  <a:rPr lang="en-US" dirty="0"/>
                  <a:t>	Metabolomics</a:t>
                </a:r>
              </a:p>
              <a:p>
                <a:r>
                  <a:rPr lang="en-US" dirty="0"/>
                  <a:t>	</a:t>
                </a:r>
                <a:r>
                  <a:rPr lang="en-US" dirty="0" err="1"/>
                  <a:t>Glycomics</a:t>
                </a:r>
                <a:endParaRPr lang="en-US" dirty="0"/>
              </a:p>
            </p:txBody>
          </p:sp>
          <p:sp>
            <p:nvSpPr>
              <p:cNvPr id="22" name="Right Brace 21"/>
              <p:cNvSpPr/>
              <p:nvPr/>
            </p:nvSpPr>
            <p:spPr>
              <a:xfrm>
                <a:off x="2858853" y="1054089"/>
                <a:ext cx="173698" cy="1049861"/>
              </a:xfrm>
              <a:prstGeom prst="rightBrace">
                <a:avLst/>
              </a:prstGeom>
              <a:ln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88347" y="1021828"/>
                <a:ext cx="1540266" cy="1031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8" name="Picture 2" descr="http://t0.gstatic.com/images?q=tbn:ANd9GcQ7Kljc7kX8A0CfK3LNo6eg75OdyBL5_ah99MN96njJLLs6aD1V-W1593YoIQ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442138" y="889483"/>
                <a:ext cx="1971095" cy="1280002"/>
              </a:xfrm>
              <a:prstGeom prst="rect">
                <a:avLst/>
              </a:prstGeom>
              <a:noFill/>
            </p:spPr>
          </p:pic>
          <p:cxnSp>
            <p:nvCxnSpPr>
              <p:cNvPr id="11" name="Straight Arrow Connector 10"/>
              <p:cNvCxnSpPr>
                <a:cxnSpLocks/>
              </p:cNvCxnSpPr>
              <p:nvPr/>
            </p:nvCxnSpPr>
            <p:spPr>
              <a:xfrm flipH="1">
                <a:off x="2650069" y="3041294"/>
                <a:ext cx="792070" cy="42097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>
                <a:cxnSpLocks/>
              </p:cNvCxnSpPr>
              <p:nvPr/>
            </p:nvCxnSpPr>
            <p:spPr>
              <a:xfrm>
                <a:off x="5084958" y="3041294"/>
                <a:ext cx="663909" cy="42097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5335317" y="1556243"/>
                <a:ext cx="674120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cxnSpLocks/>
              </p:cNvCxnSpPr>
              <p:nvPr/>
            </p:nvCxnSpPr>
            <p:spPr>
              <a:xfrm>
                <a:off x="3212208" y="1549822"/>
                <a:ext cx="325351" cy="0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/>
              <p:cNvSpPr txBox="1"/>
              <p:nvPr/>
            </p:nvSpPr>
            <p:spPr>
              <a:xfrm>
                <a:off x="3912633" y="792176"/>
                <a:ext cx="931790" cy="5105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PDCs</a:t>
                </a:r>
              </a:p>
            </p:txBody>
          </p: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FA93EA-1A85-0B40-9B27-101A8A13F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21711" y="1931642"/>
              <a:ext cx="1363077" cy="977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8060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C7C22A-2FE7-3B4B-97AB-A9D43AF5446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8222" y="451263"/>
            <a:ext cx="7068795" cy="107721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PDCs are a component of the NCI tumor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 repository</a:t>
            </a:r>
          </a:p>
        </p:txBody>
      </p:sp>
      <p:pic>
        <p:nvPicPr>
          <p:cNvPr id="5" name="Picture 4" descr="NCI Patient Derived Models Repository (PDMR)">
            <a:extLst>
              <a:ext uri="{FF2B5EF4-FFF2-40B4-BE49-F238E27FC236}">
                <a16:creationId xmlns:a16="http://schemas.microsoft.com/office/drawing/2014/main" id="{524BE253-E8E2-364B-9257-6C1EF823F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6118"/>
            <a:ext cx="9144000" cy="293076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C6A5D6-7F67-5344-BC4A-6CFB74628E5A}"/>
              </a:ext>
            </a:extLst>
          </p:cNvPr>
          <p:cNvSpPr/>
          <p:nvPr/>
        </p:nvSpPr>
        <p:spPr>
          <a:xfrm>
            <a:off x="1288473" y="5469025"/>
            <a:ext cx="64661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https://dtp.cancer.gov/organization/btb/tumor_repositories.htm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7966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 txBox="1">
            <a:spLocks noGrp="1"/>
          </p:cNvSpPr>
          <p:nvPr>
            <p:ph type="title" idx="4294967295"/>
          </p:nvPr>
        </p:nvSpPr>
        <p:spPr>
          <a:xfrm>
            <a:off x="1245646" y="17227"/>
            <a:ext cx="6110775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Using PDCs for predictive medicine</a:t>
            </a:r>
          </a:p>
        </p:txBody>
      </p:sp>
      <p:pic>
        <p:nvPicPr>
          <p:cNvPr id="8" name="Picture 7" descr="Patient-derived models of acquired resistance can identify effective drug combinations for cancer">
            <a:extLst>
              <a:ext uri="{FF2B5EF4-FFF2-40B4-BE49-F238E27FC236}">
                <a16:creationId xmlns:a16="http://schemas.microsoft.com/office/drawing/2014/main" id="{5DADE885-4469-544B-A1EB-A9859B6A4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16" y="931212"/>
            <a:ext cx="5432484" cy="2847960"/>
          </a:xfrm>
          <a:prstGeom prst="rect">
            <a:avLst/>
          </a:prstGeom>
        </p:spPr>
      </p:pic>
      <p:pic>
        <p:nvPicPr>
          <p:cNvPr id="6" name="Picture 5" descr="Personalized cocktails vanguish resistant canc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931212"/>
            <a:ext cx="3530600" cy="2124799"/>
          </a:xfrm>
          <a:prstGeom prst="rect">
            <a:avLst/>
          </a:prstGeom>
        </p:spPr>
      </p:pic>
      <p:pic>
        <p:nvPicPr>
          <p:cNvPr id="7" name="Picture 6" descr="Cancer cell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756" y="2417917"/>
            <a:ext cx="1618821" cy="12761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0772" y="4388714"/>
            <a:ext cx="89232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Conclusions:</a:t>
            </a:r>
          </a:p>
          <a:p>
            <a:r>
              <a:rPr lang="en-US" dirty="0"/>
              <a:t>	PDCs demonstrate that lung cancer </a:t>
            </a:r>
            <a:r>
              <a:rPr lang="en-US" dirty="0" err="1"/>
              <a:t>chemoresistance</a:t>
            </a:r>
            <a:r>
              <a:rPr lang="en-US" dirty="0"/>
              <a:t> correlates with predictions 		from gene sequencing</a:t>
            </a:r>
          </a:p>
          <a:p>
            <a:r>
              <a:rPr lang="en-US" dirty="0"/>
              <a:t>	PDCs identify </a:t>
            </a:r>
            <a:r>
              <a:rPr lang="en-US" dirty="0" err="1"/>
              <a:t>chemoresistance</a:t>
            </a:r>
            <a:r>
              <a:rPr lang="en-US" dirty="0"/>
              <a:t> activity of previously undescribed mutations</a:t>
            </a:r>
          </a:p>
          <a:p>
            <a:r>
              <a:rPr lang="en-US" dirty="0"/>
              <a:t>	PDCs identify new mechanisms of </a:t>
            </a:r>
            <a:r>
              <a:rPr lang="en-US" dirty="0" err="1"/>
              <a:t>chemoresistance</a:t>
            </a:r>
            <a:r>
              <a:rPr lang="en-US" dirty="0"/>
              <a:t> in which there are no mutations</a:t>
            </a:r>
          </a:p>
          <a:p>
            <a:r>
              <a:rPr lang="en-US" dirty="0"/>
              <a:t>		in the corresponding genes (e.g. </a:t>
            </a:r>
            <a:r>
              <a:rPr lang="en-US" dirty="0" err="1"/>
              <a:t>src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93528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360796" y="214370"/>
            <a:ext cx="8108117" cy="46166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PDCs from solid tumors: Pancreatic Adenocarcinoma</a:t>
            </a:r>
          </a:p>
        </p:txBody>
      </p:sp>
      <p:pic>
        <p:nvPicPr>
          <p:cNvPr id="5" name="Picture 4" descr="Pancreatic adenocarcinom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33" y="1111142"/>
            <a:ext cx="2882276" cy="2132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8457" y="3247523"/>
            <a:ext cx="278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Pancreatic adenocarcinoma</a:t>
            </a:r>
          </a:p>
        </p:txBody>
      </p:sp>
      <p:grpSp>
        <p:nvGrpSpPr>
          <p:cNvPr id="15" name="Group 14" descr="CRC">
            <a:extLst>
              <a:ext uri="{FF2B5EF4-FFF2-40B4-BE49-F238E27FC236}">
                <a16:creationId xmlns:a16="http://schemas.microsoft.com/office/drawing/2014/main" id="{45205FBF-5BF7-4812-B078-E6ADC14F3ECC}"/>
              </a:ext>
            </a:extLst>
          </p:cNvPr>
          <p:cNvGrpSpPr/>
          <p:nvPr/>
        </p:nvGrpSpPr>
        <p:grpSpPr>
          <a:xfrm>
            <a:off x="3239748" y="1115227"/>
            <a:ext cx="2717737" cy="2132296"/>
            <a:chOff x="3239748" y="1115227"/>
            <a:chExt cx="2717737" cy="21322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239748" y="1115227"/>
              <a:ext cx="2717737" cy="2132296"/>
            </a:xfrm>
            <a:prstGeom prst="rect">
              <a:avLst/>
            </a:prstGeom>
            <a:ln>
              <a:solidFill>
                <a:schemeClr val="bg1"/>
              </a:solidFill>
              <a:prstDash val="dash"/>
            </a:ln>
          </p:spPr>
        </p:pic>
        <p:sp>
          <p:nvSpPr>
            <p:cNvPr id="19" name="Freeform 18"/>
            <p:cNvSpPr/>
            <p:nvPr/>
          </p:nvSpPr>
          <p:spPr>
            <a:xfrm>
              <a:off x="3481973" y="1447795"/>
              <a:ext cx="1544820" cy="1263650"/>
            </a:xfrm>
            <a:custGeom>
              <a:avLst/>
              <a:gdLst>
                <a:gd name="connsiteX0" fmla="*/ 717550 w 1544820"/>
                <a:gd name="connsiteY0" fmla="*/ 25400 h 1263650"/>
                <a:gd name="connsiteX1" fmla="*/ 717550 w 1544820"/>
                <a:gd name="connsiteY1" fmla="*/ 25400 h 1263650"/>
                <a:gd name="connsiteX2" fmla="*/ 1111250 w 1544820"/>
                <a:gd name="connsiteY2" fmla="*/ 19050 h 1263650"/>
                <a:gd name="connsiteX3" fmla="*/ 1130300 w 1544820"/>
                <a:gd name="connsiteY3" fmla="*/ 31750 h 1263650"/>
                <a:gd name="connsiteX4" fmla="*/ 1143000 w 1544820"/>
                <a:gd name="connsiteY4" fmla="*/ 50800 h 1263650"/>
                <a:gd name="connsiteX5" fmla="*/ 1181100 w 1544820"/>
                <a:gd name="connsiteY5" fmla="*/ 76200 h 1263650"/>
                <a:gd name="connsiteX6" fmla="*/ 1212850 w 1544820"/>
                <a:gd name="connsiteY6" fmla="*/ 101600 h 1263650"/>
                <a:gd name="connsiteX7" fmla="*/ 1250950 w 1544820"/>
                <a:gd name="connsiteY7" fmla="*/ 127000 h 1263650"/>
                <a:gd name="connsiteX8" fmla="*/ 1314450 w 1544820"/>
                <a:gd name="connsiteY8" fmla="*/ 146050 h 1263650"/>
                <a:gd name="connsiteX9" fmla="*/ 1346200 w 1544820"/>
                <a:gd name="connsiteY9" fmla="*/ 165100 h 1263650"/>
                <a:gd name="connsiteX10" fmla="*/ 1371600 w 1544820"/>
                <a:gd name="connsiteY10" fmla="*/ 177800 h 1263650"/>
                <a:gd name="connsiteX11" fmla="*/ 1390650 w 1544820"/>
                <a:gd name="connsiteY11" fmla="*/ 196850 h 1263650"/>
                <a:gd name="connsiteX12" fmla="*/ 1409700 w 1544820"/>
                <a:gd name="connsiteY12" fmla="*/ 209550 h 1263650"/>
                <a:gd name="connsiteX13" fmla="*/ 1447800 w 1544820"/>
                <a:gd name="connsiteY13" fmla="*/ 247650 h 1263650"/>
                <a:gd name="connsiteX14" fmla="*/ 1492250 w 1544820"/>
                <a:gd name="connsiteY14" fmla="*/ 273050 h 1263650"/>
                <a:gd name="connsiteX15" fmla="*/ 1530350 w 1544820"/>
                <a:gd name="connsiteY15" fmla="*/ 292100 h 1263650"/>
                <a:gd name="connsiteX16" fmla="*/ 1543050 w 1544820"/>
                <a:gd name="connsiteY16" fmla="*/ 317500 h 1263650"/>
                <a:gd name="connsiteX17" fmla="*/ 1530350 w 1544820"/>
                <a:gd name="connsiteY17" fmla="*/ 508000 h 1263650"/>
                <a:gd name="connsiteX18" fmla="*/ 1524000 w 1544820"/>
                <a:gd name="connsiteY18" fmla="*/ 615950 h 1263650"/>
                <a:gd name="connsiteX19" fmla="*/ 1511300 w 1544820"/>
                <a:gd name="connsiteY19" fmla="*/ 654050 h 1263650"/>
                <a:gd name="connsiteX20" fmla="*/ 1504950 w 1544820"/>
                <a:gd name="connsiteY20" fmla="*/ 673100 h 1263650"/>
                <a:gd name="connsiteX21" fmla="*/ 1460500 w 1544820"/>
                <a:gd name="connsiteY21" fmla="*/ 742950 h 1263650"/>
                <a:gd name="connsiteX22" fmla="*/ 1441450 w 1544820"/>
                <a:gd name="connsiteY22" fmla="*/ 806450 h 1263650"/>
                <a:gd name="connsiteX23" fmla="*/ 1435100 w 1544820"/>
                <a:gd name="connsiteY23" fmla="*/ 844550 h 1263650"/>
                <a:gd name="connsiteX24" fmla="*/ 1428750 w 1544820"/>
                <a:gd name="connsiteY24" fmla="*/ 863600 h 1263650"/>
                <a:gd name="connsiteX25" fmla="*/ 1416050 w 1544820"/>
                <a:gd name="connsiteY25" fmla="*/ 1098550 h 1263650"/>
                <a:gd name="connsiteX26" fmla="*/ 1409700 w 1544820"/>
                <a:gd name="connsiteY26" fmla="*/ 1155700 h 1263650"/>
                <a:gd name="connsiteX27" fmla="*/ 1352550 w 1544820"/>
                <a:gd name="connsiteY27" fmla="*/ 1187450 h 1263650"/>
                <a:gd name="connsiteX28" fmla="*/ 1282700 w 1544820"/>
                <a:gd name="connsiteY28" fmla="*/ 1193800 h 1263650"/>
                <a:gd name="connsiteX29" fmla="*/ 1257300 w 1544820"/>
                <a:gd name="connsiteY29" fmla="*/ 1206500 h 1263650"/>
                <a:gd name="connsiteX30" fmla="*/ 1212850 w 1544820"/>
                <a:gd name="connsiteY30" fmla="*/ 1219200 h 1263650"/>
                <a:gd name="connsiteX31" fmla="*/ 1174750 w 1544820"/>
                <a:gd name="connsiteY31" fmla="*/ 1231900 h 1263650"/>
                <a:gd name="connsiteX32" fmla="*/ 1149350 w 1544820"/>
                <a:gd name="connsiteY32" fmla="*/ 1238250 h 1263650"/>
                <a:gd name="connsiteX33" fmla="*/ 1130300 w 1544820"/>
                <a:gd name="connsiteY33" fmla="*/ 1244600 h 1263650"/>
                <a:gd name="connsiteX34" fmla="*/ 1009650 w 1544820"/>
                <a:gd name="connsiteY34" fmla="*/ 1250950 h 1263650"/>
                <a:gd name="connsiteX35" fmla="*/ 889000 w 1544820"/>
                <a:gd name="connsiteY35" fmla="*/ 1263650 h 1263650"/>
                <a:gd name="connsiteX36" fmla="*/ 546100 w 1544820"/>
                <a:gd name="connsiteY36" fmla="*/ 1257300 h 1263650"/>
                <a:gd name="connsiteX37" fmla="*/ 488950 w 1544820"/>
                <a:gd name="connsiteY37" fmla="*/ 1238250 h 1263650"/>
                <a:gd name="connsiteX38" fmla="*/ 469900 w 1544820"/>
                <a:gd name="connsiteY38" fmla="*/ 1231900 h 1263650"/>
                <a:gd name="connsiteX39" fmla="*/ 450850 w 1544820"/>
                <a:gd name="connsiteY39" fmla="*/ 1149350 h 1263650"/>
                <a:gd name="connsiteX40" fmla="*/ 444500 w 1544820"/>
                <a:gd name="connsiteY40" fmla="*/ 1130300 h 1263650"/>
                <a:gd name="connsiteX41" fmla="*/ 438150 w 1544820"/>
                <a:gd name="connsiteY41" fmla="*/ 1111250 h 1263650"/>
                <a:gd name="connsiteX42" fmla="*/ 412750 w 1544820"/>
                <a:gd name="connsiteY42" fmla="*/ 1092200 h 1263650"/>
                <a:gd name="connsiteX43" fmla="*/ 374650 w 1544820"/>
                <a:gd name="connsiteY43" fmla="*/ 1066800 h 1263650"/>
                <a:gd name="connsiteX44" fmla="*/ 317500 w 1544820"/>
                <a:gd name="connsiteY44" fmla="*/ 1041400 h 1263650"/>
                <a:gd name="connsiteX45" fmla="*/ 266700 w 1544820"/>
                <a:gd name="connsiteY45" fmla="*/ 984250 h 1263650"/>
                <a:gd name="connsiteX46" fmla="*/ 260350 w 1544820"/>
                <a:gd name="connsiteY46" fmla="*/ 965200 h 1263650"/>
                <a:gd name="connsiteX47" fmla="*/ 203200 w 1544820"/>
                <a:gd name="connsiteY47" fmla="*/ 939800 h 1263650"/>
                <a:gd name="connsiteX48" fmla="*/ 184150 w 1544820"/>
                <a:gd name="connsiteY48" fmla="*/ 933450 h 1263650"/>
                <a:gd name="connsiteX49" fmla="*/ 165100 w 1544820"/>
                <a:gd name="connsiteY49" fmla="*/ 927100 h 1263650"/>
                <a:gd name="connsiteX50" fmla="*/ 127000 w 1544820"/>
                <a:gd name="connsiteY50" fmla="*/ 908050 h 1263650"/>
                <a:gd name="connsiteX51" fmla="*/ 82550 w 1544820"/>
                <a:gd name="connsiteY51" fmla="*/ 869950 h 1263650"/>
                <a:gd name="connsiteX52" fmla="*/ 57150 w 1544820"/>
                <a:gd name="connsiteY52" fmla="*/ 831850 h 1263650"/>
                <a:gd name="connsiteX53" fmla="*/ 38100 w 1544820"/>
                <a:gd name="connsiteY53" fmla="*/ 787400 h 1263650"/>
                <a:gd name="connsiteX54" fmla="*/ 31750 w 1544820"/>
                <a:gd name="connsiteY54" fmla="*/ 768350 h 1263650"/>
                <a:gd name="connsiteX55" fmla="*/ 19050 w 1544820"/>
                <a:gd name="connsiteY55" fmla="*/ 749300 h 1263650"/>
                <a:gd name="connsiteX56" fmla="*/ 6350 w 1544820"/>
                <a:gd name="connsiteY56" fmla="*/ 711200 h 1263650"/>
                <a:gd name="connsiteX57" fmla="*/ 0 w 1544820"/>
                <a:gd name="connsiteY57" fmla="*/ 590550 h 1263650"/>
                <a:gd name="connsiteX58" fmla="*/ 6350 w 1544820"/>
                <a:gd name="connsiteY58" fmla="*/ 508000 h 1263650"/>
                <a:gd name="connsiteX59" fmla="*/ 19050 w 1544820"/>
                <a:gd name="connsiteY59" fmla="*/ 469900 h 1263650"/>
                <a:gd name="connsiteX60" fmla="*/ 38100 w 1544820"/>
                <a:gd name="connsiteY60" fmla="*/ 457200 h 1263650"/>
                <a:gd name="connsiteX61" fmla="*/ 50800 w 1544820"/>
                <a:gd name="connsiteY61" fmla="*/ 438150 h 1263650"/>
                <a:gd name="connsiteX62" fmla="*/ 76200 w 1544820"/>
                <a:gd name="connsiteY62" fmla="*/ 412750 h 1263650"/>
                <a:gd name="connsiteX63" fmla="*/ 82550 w 1544820"/>
                <a:gd name="connsiteY63" fmla="*/ 393700 h 1263650"/>
                <a:gd name="connsiteX64" fmla="*/ 101600 w 1544820"/>
                <a:gd name="connsiteY64" fmla="*/ 374650 h 1263650"/>
                <a:gd name="connsiteX65" fmla="*/ 133350 w 1544820"/>
                <a:gd name="connsiteY65" fmla="*/ 349250 h 1263650"/>
                <a:gd name="connsiteX66" fmla="*/ 146050 w 1544820"/>
                <a:gd name="connsiteY66" fmla="*/ 330200 h 1263650"/>
                <a:gd name="connsiteX67" fmla="*/ 203200 w 1544820"/>
                <a:gd name="connsiteY67" fmla="*/ 279400 h 1263650"/>
                <a:gd name="connsiteX68" fmla="*/ 215900 w 1544820"/>
                <a:gd name="connsiteY68" fmla="*/ 260350 h 1263650"/>
                <a:gd name="connsiteX69" fmla="*/ 254000 w 1544820"/>
                <a:gd name="connsiteY69" fmla="*/ 228600 h 1263650"/>
                <a:gd name="connsiteX70" fmla="*/ 273050 w 1544820"/>
                <a:gd name="connsiteY70" fmla="*/ 222250 h 1263650"/>
                <a:gd name="connsiteX71" fmla="*/ 330200 w 1544820"/>
                <a:gd name="connsiteY71" fmla="*/ 190500 h 1263650"/>
                <a:gd name="connsiteX72" fmla="*/ 368300 w 1544820"/>
                <a:gd name="connsiteY72" fmla="*/ 158750 h 1263650"/>
                <a:gd name="connsiteX73" fmla="*/ 406400 w 1544820"/>
                <a:gd name="connsiteY73" fmla="*/ 146050 h 1263650"/>
                <a:gd name="connsiteX74" fmla="*/ 425450 w 1544820"/>
                <a:gd name="connsiteY74" fmla="*/ 133350 h 1263650"/>
                <a:gd name="connsiteX75" fmla="*/ 463550 w 1544820"/>
                <a:gd name="connsiteY75" fmla="*/ 120650 h 1263650"/>
                <a:gd name="connsiteX76" fmla="*/ 482600 w 1544820"/>
                <a:gd name="connsiteY76" fmla="*/ 114300 h 1263650"/>
                <a:gd name="connsiteX77" fmla="*/ 533400 w 1544820"/>
                <a:gd name="connsiteY77" fmla="*/ 88900 h 1263650"/>
                <a:gd name="connsiteX78" fmla="*/ 552450 w 1544820"/>
                <a:gd name="connsiteY78" fmla="*/ 76200 h 1263650"/>
                <a:gd name="connsiteX79" fmla="*/ 577850 w 1544820"/>
                <a:gd name="connsiteY79" fmla="*/ 63500 h 1263650"/>
                <a:gd name="connsiteX80" fmla="*/ 615950 w 1544820"/>
                <a:gd name="connsiteY80" fmla="*/ 44450 h 1263650"/>
                <a:gd name="connsiteX81" fmla="*/ 641350 w 1544820"/>
                <a:gd name="connsiteY81" fmla="*/ 38100 h 1263650"/>
                <a:gd name="connsiteX82" fmla="*/ 679450 w 1544820"/>
                <a:gd name="connsiteY82" fmla="*/ 25400 h 1263650"/>
                <a:gd name="connsiteX83" fmla="*/ 717550 w 1544820"/>
                <a:gd name="connsiteY83" fmla="*/ 12700 h 1263650"/>
                <a:gd name="connsiteX84" fmla="*/ 736600 w 1544820"/>
                <a:gd name="connsiteY84" fmla="*/ 6350 h 1263650"/>
                <a:gd name="connsiteX85" fmla="*/ 755650 w 1544820"/>
                <a:gd name="connsiteY85" fmla="*/ 0 h 1263650"/>
                <a:gd name="connsiteX86" fmla="*/ 876300 w 1544820"/>
                <a:gd name="connsiteY86" fmla="*/ 6350 h 1263650"/>
                <a:gd name="connsiteX87" fmla="*/ 882650 w 1544820"/>
                <a:gd name="connsiteY87" fmla="*/ 25400 h 1263650"/>
                <a:gd name="connsiteX88" fmla="*/ 876300 w 1544820"/>
                <a:gd name="connsiteY88" fmla="*/ 6350 h 126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544820" h="1263650">
                  <a:moveTo>
                    <a:pt x="717550" y="25400"/>
                  </a:moveTo>
                  <a:lnTo>
                    <a:pt x="717550" y="25400"/>
                  </a:lnTo>
                  <a:cubicBezTo>
                    <a:pt x="876439" y="-9909"/>
                    <a:pt x="799992" y="2375"/>
                    <a:pt x="1111250" y="19050"/>
                  </a:cubicBezTo>
                  <a:cubicBezTo>
                    <a:pt x="1118871" y="19458"/>
                    <a:pt x="1123950" y="27517"/>
                    <a:pt x="1130300" y="31750"/>
                  </a:cubicBezTo>
                  <a:cubicBezTo>
                    <a:pt x="1134533" y="38100"/>
                    <a:pt x="1137257" y="45774"/>
                    <a:pt x="1143000" y="50800"/>
                  </a:cubicBezTo>
                  <a:cubicBezTo>
                    <a:pt x="1154487" y="60851"/>
                    <a:pt x="1181100" y="76200"/>
                    <a:pt x="1181100" y="76200"/>
                  </a:cubicBezTo>
                  <a:cubicBezTo>
                    <a:pt x="1204566" y="111399"/>
                    <a:pt x="1180374" y="83558"/>
                    <a:pt x="1212850" y="101600"/>
                  </a:cubicBezTo>
                  <a:cubicBezTo>
                    <a:pt x="1226193" y="109013"/>
                    <a:pt x="1236470" y="122173"/>
                    <a:pt x="1250950" y="127000"/>
                  </a:cubicBezTo>
                  <a:cubicBezTo>
                    <a:pt x="1297329" y="142460"/>
                    <a:pt x="1276063" y="136453"/>
                    <a:pt x="1314450" y="146050"/>
                  </a:cubicBezTo>
                  <a:cubicBezTo>
                    <a:pt x="1325033" y="152400"/>
                    <a:pt x="1335411" y="159106"/>
                    <a:pt x="1346200" y="165100"/>
                  </a:cubicBezTo>
                  <a:cubicBezTo>
                    <a:pt x="1354475" y="169697"/>
                    <a:pt x="1363897" y="172298"/>
                    <a:pt x="1371600" y="177800"/>
                  </a:cubicBezTo>
                  <a:cubicBezTo>
                    <a:pt x="1378908" y="183020"/>
                    <a:pt x="1383751" y="191101"/>
                    <a:pt x="1390650" y="196850"/>
                  </a:cubicBezTo>
                  <a:cubicBezTo>
                    <a:pt x="1396513" y="201736"/>
                    <a:pt x="1403996" y="204480"/>
                    <a:pt x="1409700" y="209550"/>
                  </a:cubicBezTo>
                  <a:cubicBezTo>
                    <a:pt x="1423124" y="221482"/>
                    <a:pt x="1432856" y="237687"/>
                    <a:pt x="1447800" y="247650"/>
                  </a:cubicBezTo>
                  <a:cubicBezTo>
                    <a:pt x="1494212" y="278592"/>
                    <a:pt x="1435854" y="240824"/>
                    <a:pt x="1492250" y="273050"/>
                  </a:cubicBezTo>
                  <a:cubicBezTo>
                    <a:pt x="1526717" y="292745"/>
                    <a:pt x="1495423" y="280458"/>
                    <a:pt x="1530350" y="292100"/>
                  </a:cubicBezTo>
                  <a:cubicBezTo>
                    <a:pt x="1534583" y="300567"/>
                    <a:pt x="1542724" y="308040"/>
                    <a:pt x="1543050" y="317500"/>
                  </a:cubicBezTo>
                  <a:cubicBezTo>
                    <a:pt x="1547039" y="433182"/>
                    <a:pt x="1544891" y="435294"/>
                    <a:pt x="1530350" y="508000"/>
                  </a:cubicBezTo>
                  <a:cubicBezTo>
                    <a:pt x="1528233" y="543983"/>
                    <a:pt x="1528662" y="580207"/>
                    <a:pt x="1524000" y="615950"/>
                  </a:cubicBezTo>
                  <a:cubicBezTo>
                    <a:pt x="1522269" y="629225"/>
                    <a:pt x="1515533" y="641350"/>
                    <a:pt x="1511300" y="654050"/>
                  </a:cubicBezTo>
                  <a:cubicBezTo>
                    <a:pt x="1509183" y="660400"/>
                    <a:pt x="1508663" y="667531"/>
                    <a:pt x="1504950" y="673100"/>
                  </a:cubicBezTo>
                  <a:cubicBezTo>
                    <a:pt x="1498053" y="683446"/>
                    <a:pt x="1466905" y="728858"/>
                    <a:pt x="1460500" y="742950"/>
                  </a:cubicBezTo>
                  <a:cubicBezTo>
                    <a:pt x="1454715" y="755678"/>
                    <a:pt x="1444740" y="790001"/>
                    <a:pt x="1441450" y="806450"/>
                  </a:cubicBezTo>
                  <a:cubicBezTo>
                    <a:pt x="1438925" y="819075"/>
                    <a:pt x="1437893" y="831981"/>
                    <a:pt x="1435100" y="844550"/>
                  </a:cubicBezTo>
                  <a:cubicBezTo>
                    <a:pt x="1433648" y="851084"/>
                    <a:pt x="1430867" y="857250"/>
                    <a:pt x="1428750" y="863600"/>
                  </a:cubicBezTo>
                  <a:cubicBezTo>
                    <a:pt x="1413577" y="1000153"/>
                    <a:pt x="1430118" y="838288"/>
                    <a:pt x="1416050" y="1098550"/>
                  </a:cubicBezTo>
                  <a:cubicBezTo>
                    <a:pt x="1415015" y="1117689"/>
                    <a:pt x="1418787" y="1138824"/>
                    <a:pt x="1409700" y="1155700"/>
                  </a:cubicBezTo>
                  <a:cubicBezTo>
                    <a:pt x="1404852" y="1164703"/>
                    <a:pt x="1369056" y="1185092"/>
                    <a:pt x="1352550" y="1187450"/>
                  </a:cubicBezTo>
                  <a:cubicBezTo>
                    <a:pt x="1329406" y="1190756"/>
                    <a:pt x="1305983" y="1191683"/>
                    <a:pt x="1282700" y="1193800"/>
                  </a:cubicBezTo>
                  <a:cubicBezTo>
                    <a:pt x="1274233" y="1198033"/>
                    <a:pt x="1266001" y="1202771"/>
                    <a:pt x="1257300" y="1206500"/>
                  </a:cubicBezTo>
                  <a:cubicBezTo>
                    <a:pt x="1240702" y="1213613"/>
                    <a:pt x="1230752" y="1213829"/>
                    <a:pt x="1212850" y="1219200"/>
                  </a:cubicBezTo>
                  <a:cubicBezTo>
                    <a:pt x="1200028" y="1223047"/>
                    <a:pt x="1187737" y="1228653"/>
                    <a:pt x="1174750" y="1231900"/>
                  </a:cubicBezTo>
                  <a:cubicBezTo>
                    <a:pt x="1166283" y="1234017"/>
                    <a:pt x="1157741" y="1235852"/>
                    <a:pt x="1149350" y="1238250"/>
                  </a:cubicBezTo>
                  <a:cubicBezTo>
                    <a:pt x="1142914" y="1240089"/>
                    <a:pt x="1136966" y="1243994"/>
                    <a:pt x="1130300" y="1244600"/>
                  </a:cubicBezTo>
                  <a:cubicBezTo>
                    <a:pt x="1090193" y="1248246"/>
                    <a:pt x="1049867" y="1248833"/>
                    <a:pt x="1009650" y="1250950"/>
                  </a:cubicBezTo>
                  <a:cubicBezTo>
                    <a:pt x="961699" y="1260540"/>
                    <a:pt x="953071" y="1263650"/>
                    <a:pt x="889000" y="1263650"/>
                  </a:cubicBezTo>
                  <a:cubicBezTo>
                    <a:pt x="774680" y="1263650"/>
                    <a:pt x="660400" y="1259417"/>
                    <a:pt x="546100" y="1257300"/>
                  </a:cubicBezTo>
                  <a:lnTo>
                    <a:pt x="488950" y="1238250"/>
                  </a:lnTo>
                  <a:lnTo>
                    <a:pt x="469900" y="1231900"/>
                  </a:lnTo>
                  <a:cubicBezTo>
                    <a:pt x="461657" y="1174198"/>
                    <a:pt x="468283" y="1201649"/>
                    <a:pt x="450850" y="1149350"/>
                  </a:cubicBezTo>
                  <a:lnTo>
                    <a:pt x="444500" y="1130300"/>
                  </a:lnTo>
                  <a:cubicBezTo>
                    <a:pt x="442383" y="1123950"/>
                    <a:pt x="443505" y="1115266"/>
                    <a:pt x="438150" y="1111250"/>
                  </a:cubicBezTo>
                  <a:cubicBezTo>
                    <a:pt x="429683" y="1104900"/>
                    <a:pt x="421420" y="1098269"/>
                    <a:pt x="412750" y="1092200"/>
                  </a:cubicBezTo>
                  <a:cubicBezTo>
                    <a:pt x="400246" y="1083447"/>
                    <a:pt x="389130" y="1071627"/>
                    <a:pt x="374650" y="1066800"/>
                  </a:cubicBezTo>
                  <a:cubicBezTo>
                    <a:pt x="350492" y="1058747"/>
                    <a:pt x="335613" y="1057501"/>
                    <a:pt x="317500" y="1041400"/>
                  </a:cubicBezTo>
                  <a:cubicBezTo>
                    <a:pt x="302354" y="1027937"/>
                    <a:pt x="277316" y="1005482"/>
                    <a:pt x="266700" y="984250"/>
                  </a:cubicBezTo>
                  <a:cubicBezTo>
                    <a:pt x="263707" y="978263"/>
                    <a:pt x="264531" y="970427"/>
                    <a:pt x="260350" y="965200"/>
                  </a:cubicBezTo>
                  <a:cubicBezTo>
                    <a:pt x="249372" y="951478"/>
                    <a:pt x="214842" y="943681"/>
                    <a:pt x="203200" y="939800"/>
                  </a:cubicBezTo>
                  <a:lnTo>
                    <a:pt x="184150" y="933450"/>
                  </a:lnTo>
                  <a:cubicBezTo>
                    <a:pt x="177800" y="931333"/>
                    <a:pt x="170669" y="930813"/>
                    <a:pt x="165100" y="927100"/>
                  </a:cubicBezTo>
                  <a:cubicBezTo>
                    <a:pt x="140481" y="910687"/>
                    <a:pt x="153290" y="916813"/>
                    <a:pt x="127000" y="908050"/>
                  </a:cubicBezTo>
                  <a:cubicBezTo>
                    <a:pt x="111093" y="896120"/>
                    <a:pt x="94932" y="885870"/>
                    <a:pt x="82550" y="869950"/>
                  </a:cubicBezTo>
                  <a:cubicBezTo>
                    <a:pt x="73179" y="857902"/>
                    <a:pt x="57150" y="831850"/>
                    <a:pt x="57150" y="831850"/>
                  </a:cubicBezTo>
                  <a:cubicBezTo>
                    <a:pt x="43934" y="778987"/>
                    <a:pt x="60026" y="831253"/>
                    <a:pt x="38100" y="787400"/>
                  </a:cubicBezTo>
                  <a:cubicBezTo>
                    <a:pt x="35107" y="781413"/>
                    <a:pt x="34743" y="774337"/>
                    <a:pt x="31750" y="768350"/>
                  </a:cubicBezTo>
                  <a:cubicBezTo>
                    <a:pt x="28337" y="761524"/>
                    <a:pt x="22150" y="756274"/>
                    <a:pt x="19050" y="749300"/>
                  </a:cubicBezTo>
                  <a:cubicBezTo>
                    <a:pt x="13613" y="737067"/>
                    <a:pt x="6350" y="711200"/>
                    <a:pt x="6350" y="711200"/>
                  </a:cubicBezTo>
                  <a:cubicBezTo>
                    <a:pt x="4233" y="670983"/>
                    <a:pt x="0" y="630822"/>
                    <a:pt x="0" y="590550"/>
                  </a:cubicBezTo>
                  <a:cubicBezTo>
                    <a:pt x="0" y="562952"/>
                    <a:pt x="2046" y="535260"/>
                    <a:pt x="6350" y="508000"/>
                  </a:cubicBezTo>
                  <a:cubicBezTo>
                    <a:pt x="8438" y="494777"/>
                    <a:pt x="7911" y="477326"/>
                    <a:pt x="19050" y="469900"/>
                  </a:cubicBezTo>
                  <a:lnTo>
                    <a:pt x="38100" y="457200"/>
                  </a:lnTo>
                  <a:cubicBezTo>
                    <a:pt x="42333" y="450850"/>
                    <a:pt x="45833" y="443944"/>
                    <a:pt x="50800" y="438150"/>
                  </a:cubicBezTo>
                  <a:cubicBezTo>
                    <a:pt x="58592" y="429059"/>
                    <a:pt x="69240" y="422493"/>
                    <a:pt x="76200" y="412750"/>
                  </a:cubicBezTo>
                  <a:cubicBezTo>
                    <a:pt x="80091" y="407303"/>
                    <a:pt x="78837" y="399269"/>
                    <a:pt x="82550" y="393700"/>
                  </a:cubicBezTo>
                  <a:cubicBezTo>
                    <a:pt x="87531" y="386228"/>
                    <a:pt x="95851" y="381549"/>
                    <a:pt x="101600" y="374650"/>
                  </a:cubicBezTo>
                  <a:cubicBezTo>
                    <a:pt x="123694" y="348137"/>
                    <a:pt x="102077" y="359674"/>
                    <a:pt x="133350" y="349250"/>
                  </a:cubicBezTo>
                  <a:cubicBezTo>
                    <a:pt x="137583" y="342900"/>
                    <a:pt x="140654" y="335596"/>
                    <a:pt x="146050" y="330200"/>
                  </a:cubicBezTo>
                  <a:cubicBezTo>
                    <a:pt x="184224" y="292026"/>
                    <a:pt x="149866" y="359401"/>
                    <a:pt x="203200" y="279400"/>
                  </a:cubicBezTo>
                  <a:cubicBezTo>
                    <a:pt x="207433" y="273050"/>
                    <a:pt x="211014" y="266213"/>
                    <a:pt x="215900" y="260350"/>
                  </a:cubicBezTo>
                  <a:cubicBezTo>
                    <a:pt x="225931" y="248313"/>
                    <a:pt x="239729" y="235736"/>
                    <a:pt x="254000" y="228600"/>
                  </a:cubicBezTo>
                  <a:cubicBezTo>
                    <a:pt x="259987" y="225607"/>
                    <a:pt x="267199" y="225501"/>
                    <a:pt x="273050" y="222250"/>
                  </a:cubicBezTo>
                  <a:cubicBezTo>
                    <a:pt x="338554" y="185859"/>
                    <a:pt x="287095" y="204868"/>
                    <a:pt x="330200" y="190500"/>
                  </a:cubicBezTo>
                  <a:cubicBezTo>
                    <a:pt x="342163" y="178537"/>
                    <a:pt x="352387" y="165823"/>
                    <a:pt x="368300" y="158750"/>
                  </a:cubicBezTo>
                  <a:cubicBezTo>
                    <a:pt x="380533" y="153313"/>
                    <a:pt x="395261" y="153476"/>
                    <a:pt x="406400" y="146050"/>
                  </a:cubicBezTo>
                  <a:cubicBezTo>
                    <a:pt x="412750" y="141817"/>
                    <a:pt x="418476" y="136450"/>
                    <a:pt x="425450" y="133350"/>
                  </a:cubicBezTo>
                  <a:cubicBezTo>
                    <a:pt x="437683" y="127913"/>
                    <a:pt x="450850" y="124883"/>
                    <a:pt x="463550" y="120650"/>
                  </a:cubicBezTo>
                  <a:cubicBezTo>
                    <a:pt x="469900" y="118533"/>
                    <a:pt x="476613" y="117293"/>
                    <a:pt x="482600" y="114300"/>
                  </a:cubicBezTo>
                  <a:cubicBezTo>
                    <a:pt x="499533" y="105833"/>
                    <a:pt x="517648" y="99402"/>
                    <a:pt x="533400" y="88900"/>
                  </a:cubicBezTo>
                  <a:cubicBezTo>
                    <a:pt x="539750" y="84667"/>
                    <a:pt x="545824" y="79986"/>
                    <a:pt x="552450" y="76200"/>
                  </a:cubicBezTo>
                  <a:cubicBezTo>
                    <a:pt x="560669" y="71504"/>
                    <a:pt x="569631" y="68196"/>
                    <a:pt x="577850" y="63500"/>
                  </a:cubicBezTo>
                  <a:cubicBezTo>
                    <a:pt x="605680" y="47597"/>
                    <a:pt x="586844" y="52766"/>
                    <a:pt x="615950" y="44450"/>
                  </a:cubicBezTo>
                  <a:cubicBezTo>
                    <a:pt x="624341" y="42052"/>
                    <a:pt x="632991" y="40608"/>
                    <a:pt x="641350" y="38100"/>
                  </a:cubicBezTo>
                  <a:cubicBezTo>
                    <a:pt x="654172" y="34253"/>
                    <a:pt x="666750" y="29633"/>
                    <a:pt x="679450" y="25400"/>
                  </a:cubicBezTo>
                  <a:lnTo>
                    <a:pt x="717550" y="12700"/>
                  </a:lnTo>
                  <a:lnTo>
                    <a:pt x="736600" y="6350"/>
                  </a:lnTo>
                  <a:lnTo>
                    <a:pt x="755650" y="0"/>
                  </a:lnTo>
                  <a:cubicBezTo>
                    <a:pt x="795867" y="2117"/>
                    <a:pt x="836810" y="-1548"/>
                    <a:pt x="876300" y="6350"/>
                  </a:cubicBezTo>
                  <a:cubicBezTo>
                    <a:pt x="882864" y="7663"/>
                    <a:pt x="882650" y="25400"/>
                    <a:pt x="882650" y="25400"/>
                  </a:cubicBezTo>
                  <a:lnTo>
                    <a:pt x="876300" y="6350"/>
                  </a:lnTo>
                </a:path>
              </a:pathLst>
            </a:custGeom>
            <a:ln w="12700" cmpd="sng">
              <a:solidFill>
                <a:srgbClr val="FFFFFF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339467" y="3247523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CRC</a:t>
            </a:r>
          </a:p>
        </p:txBody>
      </p:sp>
      <p:grpSp>
        <p:nvGrpSpPr>
          <p:cNvPr id="6" name="Group 5" descr="Table of 4 pancreatic adenocarcinoma CRCs">
            <a:extLst>
              <a:ext uri="{FF2B5EF4-FFF2-40B4-BE49-F238E27FC236}">
                <a16:creationId xmlns:a16="http://schemas.microsoft.com/office/drawing/2014/main" id="{7574E04C-435B-4E77-B0D5-F633ACBBB80F}"/>
              </a:ext>
            </a:extLst>
          </p:cNvPr>
          <p:cNvGrpSpPr/>
          <p:nvPr/>
        </p:nvGrpSpPr>
        <p:grpSpPr>
          <a:xfrm>
            <a:off x="318457" y="3784722"/>
            <a:ext cx="4338208" cy="1752384"/>
            <a:chOff x="318457" y="3784722"/>
            <a:chExt cx="4338208" cy="1752384"/>
          </a:xfrm>
        </p:grpSpPr>
        <p:sp>
          <p:nvSpPr>
            <p:cNvPr id="14" name="Rectangle 13"/>
            <p:cNvSpPr/>
            <p:nvPr/>
          </p:nvSpPr>
          <p:spPr>
            <a:xfrm>
              <a:off x="318457" y="4123276"/>
              <a:ext cx="4338208" cy="1405466"/>
            </a:xfrm>
            <a:prstGeom prst="rect">
              <a:avLst/>
            </a:prstGeom>
            <a:solidFill>
              <a:srgbClr val="35FF34"/>
            </a:solidFill>
            <a:ln w="28575" cmpd="sng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18457" y="4470408"/>
              <a:ext cx="433820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18457" y="4826008"/>
              <a:ext cx="433820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18457" y="5190077"/>
              <a:ext cx="4338208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18457" y="4123276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GUMC-428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18457" y="4478764"/>
              <a:ext cx="11079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GUMC-108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8457" y="4826008"/>
              <a:ext cx="1105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GUMC-446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18457" y="5190077"/>
              <a:ext cx="11053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GUMC-360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 flipH="1">
              <a:off x="1761054" y="4123276"/>
              <a:ext cx="1" cy="1405466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971798" y="4123276"/>
              <a:ext cx="8467" cy="1405355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462863" y="3784722"/>
              <a:ext cx="7786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AA #12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200934" y="4123276"/>
              <a:ext cx="288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200934" y="4453261"/>
              <a:ext cx="288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200934" y="4839556"/>
              <a:ext cx="288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200934" y="5190188"/>
              <a:ext cx="2886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896820" y="3784722"/>
              <a:ext cx="98155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#Cultures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547532" y="4097874"/>
              <a:ext cx="5650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G/G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547532" y="4453261"/>
              <a:ext cx="561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G/D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551139" y="4806901"/>
              <a:ext cx="561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G/D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547532" y="5167774"/>
              <a:ext cx="561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G/D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318461" y="5491754"/>
            <a:ext cx="4255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 out of 4 pancreatic adenocarcinoma CRCs </a:t>
            </a:r>
          </a:p>
          <a:p>
            <a:pPr algn="ctr"/>
            <a:r>
              <a:rPr lang="en-US" dirty="0"/>
              <a:t>harbored mutant K-</a:t>
            </a:r>
            <a:r>
              <a:rPr lang="en-US" dirty="0" err="1"/>
              <a:t>ras</a:t>
            </a:r>
            <a:r>
              <a:rPr lang="en-US" dirty="0"/>
              <a:t> at AA  #12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6533291"/>
            <a:ext cx="31776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Xuefeng</a:t>
            </a:r>
            <a:r>
              <a:rPr lang="en-US" sz="1400" dirty="0"/>
              <a:t> Liu/</a:t>
            </a:r>
            <a:r>
              <a:rPr lang="en-US" sz="1400" dirty="0" err="1"/>
              <a:t>Seema</a:t>
            </a:r>
            <a:r>
              <a:rPr lang="en-US" sz="1400" dirty="0"/>
              <a:t> </a:t>
            </a:r>
            <a:r>
              <a:rPr lang="en-US" sz="1400" dirty="0" err="1"/>
              <a:t>Agarwal</a:t>
            </a:r>
            <a:r>
              <a:rPr lang="en-US" sz="1400" dirty="0"/>
              <a:t>/David </a:t>
            </a:r>
            <a:r>
              <a:rPr lang="en-US" sz="1400" dirty="0" err="1"/>
              <a:t>Rimm</a:t>
            </a:r>
            <a:endParaRPr lang="en-US" sz="1400" dirty="0"/>
          </a:p>
        </p:txBody>
      </p:sp>
      <p:grpSp>
        <p:nvGrpSpPr>
          <p:cNvPr id="11" name="Group 10" descr="Gene expression profile"/>
          <p:cNvGrpSpPr/>
          <p:nvPr/>
        </p:nvGrpSpPr>
        <p:grpSpPr>
          <a:xfrm>
            <a:off x="6486002" y="1094208"/>
            <a:ext cx="2528739" cy="4737035"/>
            <a:chOff x="-1" y="1637802"/>
            <a:chExt cx="2528739" cy="492329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1637802"/>
              <a:ext cx="2528739" cy="4671738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13340" y="6191768"/>
              <a:ext cx="4164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PT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513423" y="6189782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CRC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259653" y="5867562"/>
            <a:ext cx="38761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 cells maintain similar profile of gene </a:t>
            </a:r>
          </a:p>
          <a:p>
            <a:r>
              <a:rPr lang="en-US" dirty="0"/>
              <a:t>expression as primary tumor, except</a:t>
            </a:r>
          </a:p>
          <a:p>
            <a:r>
              <a:rPr lang="en-US" dirty="0"/>
              <a:t>for gene expression of stromal cells.</a:t>
            </a:r>
          </a:p>
        </p:txBody>
      </p:sp>
    </p:spTree>
    <p:extLst>
      <p:ext uri="{BB962C8B-B14F-4D97-AF65-F5344CB8AC3E}">
        <p14:creationId xmlns:p14="http://schemas.microsoft.com/office/powerpoint/2010/main" val="2034275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01CA-2131-8D4F-8B0D-6735379C7EC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92138" y="168035"/>
            <a:ext cx="8359724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PDCs can be generated from rare human tumors</a:t>
            </a:r>
          </a:p>
        </p:txBody>
      </p:sp>
      <p:pic>
        <p:nvPicPr>
          <p:cNvPr id="4" name="Picture 3" descr="Use of reprogrammed cells to identify therapy for respiratory papillomatosis">
            <a:extLst>
              <a:ext uri="{FF2B5EF4-FFF2-40B4-BE49-F238E27FC236}">
                <a16:creationId xmlns:a16="http://schemas.microsoft.com/office/drawing/2014/main" id="{D04DF5C1-766E-0345-A496-ECDD6359C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651"/>
          <a:stretch/>
        </p:blipFill>
        <p:spPr>
          <a:xfrm>
            <a:off x="444709" y="880840"/>
            <a:ext cx="8394700" cy="1346967"/>
          </a:xfrm>
          <a:prstGeom prst="rect">
            <a:avLst/>
          </a:prstGeom>
        </p:spPr>
      </p:pic>
      <p:pic>
        <p:nvPicPr>
          <p:cNvPr id="6" name="Picture 5" descr="HPV positive neuroendocrine cervical cancer cells are dependent on Myc but not E6/E7 viral oncogenes">
            <a:extLst>
              <a:ext uri="{FF2B5EF4-FFF2-40B4-BE49-F238E27FC236}">
                <a16:creationId xmlns:a16="http://schemas.microsoft.com/office/drawing/2014/main" id="{070E8469-45E3-8241-A8FC-CE1C466D8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" y="2336800"/>
            <a:ext cx="8178800" cy="2184400"/>
          </a:xfrm>
          <a:prstGeom prst="rect">
            <a:avLst/>
          </a:prstGeom>
        </p:spPr>
      </p:pic>
      <p:pic>
        <p:nvPicPr>
          <p:cNvPr id="8" name="Picture 7" descr="A multiplex preclinical model for adenoid cystic carcinoma of the salivary gland identifies regorafenib as a potential therapeutic drug">
            <a:extLst>
              <a:ext uri="{FF2B5EF4-FFF2-40B4-BE49-F238E27FC236}">
                <a16:creationId xmlns:a16="http://schemas.microsoft.com/office/drawing/2014/main" id="{531F7739-9052-534F-892D-99A46BC50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09" y="4657673"/>
            <a:ext cx="8343900" cy="173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0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D4957-E7BE-244F-BEF5-E2AF3C06A1F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90710" y="179680"/>
            <a:ext cx="7774051" cy="5847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PDCs can be generated from urine and blood</a:t>
            </a:r>
          </a:p>
        </p:txBody>
      </p:sp>
      <p:pic>
        <p:nvPicPr>
          <p:cNvPr id="5" name="Picture 4" descr="Continuous culture of urine-derived bladder cancer cells for precision medicine">
            <a:extLst>
              <a:ext uri="{FF2B5EF4-FFF2-40B4-BE49-F238E27FC236}">
                <a16:creationId xmlns:a16="http://schemas.microsoft.com/office/drawing/2014/main" id="{A2D14135-11F1-3249-87EB-EA5E09B275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042"/>
          <a:stretch/>
        </p:blipFill>
        <p:spPr>
          <a:xfrm>
            <a:off x="1392831" y="1125646"/>
            <a:ext cx="5970952" cy="1538571"/>
          </a:xfrm>
          <a:prstGeom prst="rect">
            <a:avLst/>
          </a:prstGeom>
        </p:spPr>
      </p:pic>
      <p:pic>
        <p:nvPicPr>
          <p:cNvPr id="4" name="Picture 3" descr="Detection of Circulating Gastrointestinal Cancer Cells in Conditionally Reprogrammed Cell Culture">
            <a:extLst>
              <a:ext uri="{FF2B5EF4-FFF2-40B4-BE49-F238E27FC236}">
                <a16:creationId xmlns:a16="http://schemas.microsoft.com/office/drawing/2014/main" id="{096D0F91-DA15-2D45-BECE-D99D28DD69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97"/>
          <a:stretch/>
        </p:blipFill>
        <p:spPr>
          <a:xfrm>
            <a:off x="937990" y="2800644"/>
            <a:ext cx="6721985" cy="2043638"/>
          </a:xfrm>
          <a:prstGeom prst="rect">
            <a:avLst/>
          </a:prstGeom>
        </p:spPr>
      </p:pic>
      <p:pic>
        <p:nvPicPr>
          <p:cNvPr id="3" name="Picture 2" descr="Detection of circulating tumor cells in patients with breast cancer using the conditionally reprogrammed cell culture method and reverse transcription-PCR of hTERT and MAGE A1-6">
            <a:extLst>
              <a:ext uri="{FF2B5EF4-FFF2-40B4-BE49-F238E27FC236}">
                <a16:creationId xmlns:a16="http://schemas.microsoft.com/office/drawing/2014/main" id="{4585B0EA-29CD-EC4B-8C91-B0CD04AF72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31" b="11437"/>
          <a:stretch/>
        </p:blipFill>
        <p:spPr>
          <a:xfrm>
            <a:off x="1392831" y="4980709"/>
            <a:ext cx="6342094" cy="178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310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</TotalTime>
  <Words>489</Words>
  <Application>Microsoft Office PowerPoint</Application>
  <PresentationFormat>On-screen Show (4:3)</PresentationFormat>
  <Paragraphs>147</Paragraphs>
  <Slides>13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Times New Roman</vt:lpstr>
      <vt:lpstr>Office Theme</vt:lpstr>
      <vt:lpstr>Prism Project</vt:lpstr>
      <vt:lpstr>Viable Circulating Tumor Cells:  A Critical Analyte  for Cancer Research and Management</vt:lpstr>
      <vt:lpstr>Current Methods for CTC Detection</vt:lpstr>
      <vt:lpstr>Thermoresponsive release of viable microfiltered Circulating Tumor Cells (CTCs) for precision medicine applications</vt:lpstr>
      <vt:lpstr>Patient-derived cell cultures (PDCs) via conditional reprogramming</vt:lpstr>
      <vt:lpstr>PDCs are a component of the NCI tumor  model repository</vt:lpstr>
      <vt:lpstr>Using PDCs for predictive medicine</vt:lpstr>
      <vt:lpstr>PDCs from solid tumors: Pancreatic Adenocarcinoma</vt:lpstr>
      <vt:lpstr>PDCs can be generated from rare human tumors</vt:lpstr>
      <vt:lpstr>PDCs can be generated from urine and blood</vt:lpstr>
      <vt:lpstr>PDCs generated from urine samples</vt:lpstr>
      <vt:lpstr>Mutations in the hTERT promoter of urine PDCs</vt:lpstr>
      <vt:lpstr>Probing the viable subpopulation of CTCs</vt:lpstr>
      <vt:lpstr>Improved method for generating CTC PDCs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Viable Circulating Tumor Cells: A Critical Analyte for Cancer Research and Management</dc:title>
  <dc:creator>NCI Division of Cancer Prevention</dc:creator>
  <cp:keywords>Liquid Biopsy Symposium; Day1; December 15, 2021; Richard Schlegel, M.D., Ph.D.; Seema Agarwal, Ph.D.; Circulating Tumor Cells</cp:keywords>
  <cp:lastModifiedBy>Lee, Jack (NIH/NCI) [F]</cp:lastModifiedBy>
  <cp:revision>22</cp:revision>
  <dcterms:created xsi:type="dcterms:W3CDTF">2021-12-11T17:02:05Z</dcterms:created>
  <dcterms:modified xsi:type="dcterms:W3CDTF">2022-03-29T19:15:20Z</dcterms:modified>
</cp:coreProperties>
</file>